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57" r:id="rId18"/>
    <p:sldId id="446" r:id="rId19"/>
    <p:sldId id="358" r:id="rId20"/>
    <p:sldId id="359" r:id="rId21"/>
    <p:sldId id="466" r:id="rId22"/>
    <p:sldId id="447" r:id="rId23"/>
    <p:sldId id="448" r:id="rId24"/>
    <p:sldId id="449" r:id="rId25"/>
    <p:sldId id="361" r:id="rId26"/>
    <p:sldId id="467"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80" d="100"/>
          <a:sy n="80" d="100"/>
        </p:scale>
        <p:origin x="1995" y="45"/>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22</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528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t>دلایل اینکه چرا به دیسک‌های حالت جامد (</a:t>
            </a:r>
            <a:r>
              <a:rPr lang="en-US" b="1" dirty="0"/>
              <a:t>Solid-State Disks) </a:t>
            </a:r>
            <a:r>
              <a:rPr lang="fa-IR" b="1" dirty="0"/>
              <a:t>این‌طور نام‌گذاری شده‌اند</a:t>
            </a:r>
            <a:r>
              <a:rPr lang="fa-IR" dirty="0"/>
              <a:t>:</a:t>
            </a:r>
          </a:p>
          <a:p>
            <a:pPr algn="r" rtl="1"/>
            <a:r>
              <a:rPr lang="fa-IR" dirty="0"/>
              <a:t>دیسک‌های حالت جامد یا </a:t>
            </a:r>
            <a:r>
              <a:rPr lang="en-US" b="1" dirty="0"/>
              <a:t>SSD (Solid-State Drive)</a:t>
            </a:r>
            <a:r>
              <a:rPr lang="en-US" dirty="0"/>
              <a:t> </a:t>
            </a:r>
            <a:r>
              <a:rPr lang="fa-IR" dirty="0"/>
              <a:t>به‌دلیل ساختار داخلی و نحوه عملکردشان این نام را دارند. در این نوع دیسک‌ها، برخلاف دیسک‌های سخت (</a:t>
            </a:r>
            <a:r>
              <a:rPr lang="en-US" dirty="0"/>
              <a:t>HDD)، </a:t>
            </a:r>
            <a:r>
              <a:rPr lang="fa-IR" dirty="0"/>
              <a:t>از قطعات مکانیکی متحرک استفاده نمی‌شود. این دیسک‌ها کاملاً از </a:t>
            </a:r>
            <a:r>
              <a:rPr lang="fa-IR" b="1" dirty="0"/>
              <a:t>حالت جامد</a:t>
            </a:r>
            <a:r>
              <a:rPr lang="fa-IR" dirty="0"/>
              <a:t> و اجزای الکترونیکی غیرمتحرک تشکیل شده‌اند. در واقع، در </a:t>
            </a:r>
            <a:r>
              <a:rPr lang="en-US" dirty="0"/>
              <a:t>SSD </a:t>
            </a:r>
            <a:r>
              <a:rPr lang="fa-IR" dirty="0"/>
              <a:t>ها از حافظه‌های فلش (که از نوع حافظه‌های نیمه‌هادی هستند) برای ذخیره داده‌ها استفاده می‌شود و هیچ‌گونه قسمت متحرک یا مکانیکی وجود ندارد.</a:t>
            </a:r>
          </a:p>
          <a:p>
            <a:pPr algn="r" rtl="1"/>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0" i="0" dirty="0">
                <a:solidFill>
                  <a:srgbClr val="404040"/>
                </a:solidFill>
                <a:effectLst/>
                <a:latin typeface="Inter"/>
              </a:rPr>
              <a:t>DMA (Direct Memory Access) is a feature in computer systems that allows certain hardware subsystems to access the main system memory independently of the CPU. In the context of the diagram you described, DMA would play a crucial role in managing data transfers between I/O devices and memory without burdening the CPU. Here's how DMA fits into the scenario:</a:t>
            </a:r>
          </a:p>
          <a:p>
            <a:pPr algn="l"/>
            <a:endParaRPr lang="en-US" b="0" i="0" dirty="0">
              <a:solidFill>
                <a:srgbClr val="404040"/>
              </a:solidFill>
              <a:effectLst/>
              <a:latin typeface="Inter"/>
            </a:endParaRPr>
          </a:p>
          <a:p>
            <a:pPr algn="l">
              <a:buFont typeface="+mj-lt"/>
              <a:buAutoNum type="arabicPeriod"/>
            </a:pPr>
            <a:r>
              <a:rPr lang="en-US" b="1" i="0" dirty="0">
                <a:solidFill>
                  <a:srgbClr val="404040"/>
                </a:solidFill>
                <a:effectLst/>
                <a:latin typeface="Inter"/>
              </a:rPr>
              <a:t>Efficient Data Transfer</a:t>
            </a:r>
            <a:r>
              <a:rPr lang="en-US" b="0" i="0" dirty="0">
                <a:solidFill>
                  <a:srgbClr val="404040"/>
                </a:solidFill>
                <a:effectLst/>
                <a:latin typeface="Inter"/>
              </a:rPr>
              <a:t>: DMA enables I/O devices to transfer data directly to and from memory without continuous CPU intervention. This is particularly useful for high-speed data transfers, such as those involving disk drives, network cards, or audio/video devices.</a:t>
            </a:r>
          </a:p>
          <a:p>
            <a:pPr algn="l">
              <a:buFont typeface="+mj-lt"/>
              <a:buAutoNum type="arabicPeriod"/>
            </a:pPr>
            <a:r>
              <a:rPr lang="en-US" b="1" i="0" dirty="0">
                <a:solidFill>
                  <a:srgbClr val="404040"/>
                </a:solidFill>
                <a:effectLst/>
                <a:latin typeface="Inter"/>
              </a:rPr>
              <a:t>Reducing CPU Overhead</a:t>
            </a:r>
            <a:r>
              <a:rPr lang="en-US" b="0" i="0" dirty="0">
                <a:solidFill>
                  <a:srgbClr val="404040"/>
                </a:solidFill>
                <a:effectLst/>
                <a:latin typeface="Inter"/>
              </a:rPr>
              <a:t>: By handling data transfers independently, DMA frees up the CPU to perform other tasks, improving overall system performance. This is especially important in systems with multiple I/O devices and high data throughput requirements.</a:t>
            </a:r>
          </a:p>
          <a:p>
            <a:pPr algn="l">
              <a:buFont typeface="+mj-lt"/>
              <a:buAutoNum type="arabicPeriod"/>
            </a:pPr>
            <a:r>
              <a:rPr lang="en-US" b="1" i="0" dirty="0">
                <a:solidFill>
                  <a:srgbClr val="404040"/>
                </a:solidFill>
                <a:effectLst/>
                <a:latin typeface="Inter"/>
              </a:rPr>
              <a:t>Handling I/O Requests</a:t>
            </a:r>
            <a:r>
              <a:rPr lang="en-US" b="0" i="0" dirty="0">
                <a:solidFill>
                  <a:srgbClr val="404040"/>
                </a:solidFill>
                <a:effectLst/>
                <a:latin typeface="Inter"/>
              </a:rPr>
              <a:t>: When an I/O device needs to read or write data, it can send a request to the DMA controller. The DMA controller then manages the data transfer directly with memory, notifying the CPU only when the transfer is complete or if an error occurs.</a:t>
            </a:r>
          </a:p>
          <a:p>
            <a:pPr algn="l">
              <a:buFont typeface="+mj-lt"/>
              <a:buAutoNum type="arabicPeriod"/>
            </a:pPr>
            <a:r>
              <a:rPr lang="en-US" b="1" i="0" dirty="0">
                <a:solidFill>
                  <a:srgbClr val="404040"/>
                </a:solidFill>
                <a:effectLst/>
                <a:latin typeface="Inter"/>
              </a:rPr>
              <a:t>Interrupt Management</a:t>
            </a:r>
            <a:r>
              <a:rPr lang="en-US" b="0" i="0" dirty="0">
                <a:solidFill>
                  <a:srgbClr val="404040"/>
                </a:solidFill>
                <a:effectLst/>
                <a:latin typeface="Inter"/>
              </a:rPr>
              <a:t>: DMA can generate an interrupt to the CPU once a data transfer is complete. This allows the CPU to handle the completion of the transfer without being involved in the actual data movement process.</a:t>
            </a: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endParaRPr lang="en-US" altLang="en-US" dirty="0">
              <a:latin typeface="Times New Roman" panose="02020603050405020304" pitchFamily="18" charset="0"/>
            </a:endParaRPr>
          </a:p>
          <a:p>
            <a:pPr marL="0" marR="0" algn="r" rtl="1">
              <a:lnSpc>
                <a:spcPct val="107000"/>
              </a:lnSpc>
              <a:spcBef>
                <a:spcPts val="0"/>
              </a:spcBef>
              <a:spcAft>
                <a:spcPts val="800"/>
              </a:spcAft>
            </a:pPr>
            <a:r>
              <a:rPr lang="fa-IR" altLang="en-US" dirty="0">
                <a:latin typeface="Times New Roman" panose="02020603050405020304" pitchFamily="18" charset="0"/>
              </a:rPr>
              <a:t>معماری فون نویمان</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معماری فون نویمان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Architecture)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طراحی پایه‌ای برای کامپیوترهای دیجیتال است که توسط جان فون نویمان، ریاضیدان و دانشمند مجارستانی-آمریکایی، در دهه </a:t>
            </a:r>
            <a:r>
              <a:rPr lang="fa-IR"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۱۹۴۰</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ارائه شد. این معماری پایه‌ای برای اکثر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های مدرن است و شامل چندین بخش اصلی می‌شود که در ادامه به زبان فارسی توضیح داده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پردازش مرکزی</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دستورالعمل‌ها را از حافظه می‌خواند، تفسیر می‌کند و سپس سایر بخش‌های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 برای اجرای دستورالعمل‌ها هدایت می‌کند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واحد محاسبه و منطق</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(ALU - Arithmetic Logic Unit)</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بخش مسئول انجام عملیات‌های محاسباتی (مانند جمع و تفریق) و منطقی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مانند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AND</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OR</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NOT)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۲</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حافظه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(Memory)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حافظه برای ذخیره‌سازی هم داده‌ها و هم دستورالعمل‌ها استفاده می‌شود. این حافظه به صورت خطی آدرس‌دهی می‌شود و</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به هر بخش از آن دسترسی تصادفی داشته باشد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(Bus)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داده</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(Data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انتقال داده‌ها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آدرس</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(Address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مشخص کردن آدرس حافظه‌ای که باید خوانده یا نوشته شود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گذرگاه کنترل</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(Control Bus)</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برای ارسال سیگنال‌های کنترل‌کننده بین</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حافظه استفاده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۴</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(Instructions)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 معماری، دستورالعمل‌ها و داده‌ها در یک حافظه واحد ذخیره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دستورالعمل‌ها را یکی پس از دیگری از حافظه می‌خواند و اجرا می‌کند. این فرآیند به عنوان "چرخه‌ی واکشی-اجرا</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(Fetch-Execute Cycle)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شناخته می‌شود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۵</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(Registers)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ثبات‌ها حافظه‌های کوچک و بسیار سریعی هستند که در داخل</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قرار دارند و برای ذخیره‌سازی موقت داده‌ها و آدرس‌ها استفاده می‌شوند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مزایای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سادگی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طراحی ساده و قابل فهم دارد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انعطاف‌پذیری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انواع مختلفی از دستورالعمل‌ها را اجرا کند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قابلیت برنامه‌ریزی</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می‌تواند برنامه‌های مختلفی را اجرا کند بدون نیاز به تغییر سخت‌افزار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معایب معماری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گلوگاه فون نویمان</a:t>
            </a:r>
            <a:r>
              <a:rPr lang="en-US" sz="18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(Von Neumann Bottleneck)</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از یک گذرگاه مشترک عبور می‌کنند، ممکن است سرعت پردازش محدود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امنیت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آنجا که داده‌ها و دستورالعمل‌ها در یک حافظه ذخیره می‌شوند، ممکن است مشکلات امنیتی ایجاد شود</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معماری پایه‌ای برای اکثر کامپیوترهای امروزی است و درک آن برای فهمیدن نحوه کار</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CPU </a:t>
            </a:r>
            <a:r>
              <a:rPr lang="ar-SA" sz="18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کامپیوترها بسیار مهم است</a:t>
            </a:r>
            <a:r>
              <a:rPr lang="en-US" sz="18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	-Similarly,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	-</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	-</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	-The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Process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algn="r" rtl="1"/>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این تصویر معماری یک پردازنده چند هسته‌ای را نشان می‌دهد. در بخش بالایی</a:t>
            </a:r>
            <a:r>
              <a:rPr lang="ar-SA" sz="1800" dirty="0">
                <a:solidFill>
                  <a:srgbClr val="404040"/>
                </a:solidFill>
                <a:effectLst/>
                <a:latin typeface="Times New Roman" panose="02020603050405020304" pitchFamily="18"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en-US" sz="1800" dirty="0">
                <a:solidFill>
                  <a:srgbClr val="404040"/>
                </a:solidFill>
                <a:effectLst/>
                <a:latin typeface="var(--ds-font-family-code)"/>
                <a:ea typeface="Times New Roman" panose="02020603050405020304" pitchFamily="18" charset="0"/>
                <a:cs typeface="B Nazanin" panose="00000400000000000000" pitchFamily="2" charset="-78"/>
              </a:rPr>
              <a:t>processor0</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دو هسته پردازشی</a:t>
            </a:r>
            <a:r>
              <a:rPr lang="ar-SA" sz="1800" dirty="0">
                <a:solidFill>
                  <a:srgbClr val="404040"/>
                </a:solidFill>
                <a:effectLst/>
                <a:latin typeface="Times New Roman" panose="02020603050405020304" pitchFamily="18"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en-US" sz="1800" dirty="0">
                <a:solidFill>
                  <a:srgbClr val="404040"/>
                </a:solidFill>
                <a:effectLst/>
                <a:latin typeface="var(--ds-font-family-code)"/>
                <a:ea typeface="Times New Roman" panose="02020603050405020304" pitchFamily="18" charset="0"/>
                <a:cs typeface="B Nazanin" panose="00000400000000000000" pitchFamily="2" charset="-78"/>
              </a:rPr>
              <a:t>CPU core0</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و</a:t>
            </a:r>
            <a:r>
              <a:rPr lang="ar-SA" sz="1800" dirty="0">
                <a:solidFill>
                  <a:srgbClr val="404040"/>
                </a:solidFill>
                <a:effectLst/>
                <a:latin typeface="Times New Roman" panose="02020603050405020304" pitchFamily="18" charset="0"/>
                <a:ea typeface="Times New Roman" panose="02020603050405020304" pitchFamily="18" charset="0"/>
                <a:cs typeface="Calibri" panose="020F0502020204030204" pitchFamily="34" charset="0"/>
              </a:rPr>
              <a:t> </a:t>
            </a:r>
            <a:r>
              <a:rPr lang="en-US" sz="1800" dirty="0">
                <a:solidFill>
                  <a:srgbClr val="404040"/>
                </a:solidFill>
                <a:effectLst/>
                <a:latin typeface="var(--ds-font-family-code)"/>
                <a:ea typeface="Times New Roman" panose="02020603050405020304" pitchFamily="18" charset="0"/>
                <a:cs typeface="B Nazanin" panose="00000400000000000000" pitchFamily="2" charset="-78"/>
              </a:rPr>
              <a:t>CPU core1</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وجود دارد. هر هسته شامل</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رجیسترها (ثبات‌ها)</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بخشی از حافظه بسیار سریع برای ذخیره موقت داده‌ها و دستورالعمل‌ها</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حافظه پنهان سطح </a:t>
            </a:r>
            <a:r>
              <a:rPr lang="fa-IR"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۱</a:t>
            </a:r>
            <a:r>
              <a:rPr lang="en-US"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(L1 cache)</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حافظه سریع و کوچک که به هر هسته اختصاص دارد</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l" rtl="1"/>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در بخش پایینی</a:t>
            </a:r>
            <a:r>
              <a:rPr lang="ar-SA" sz="1800" dirty="0">
                <a:solidFill>
                  <a:srgbClr val="404040"/>
                </a:solidFill>
                <a:effectLst/>
                <a:latin typeface="Times New Roman" panose="02020603050405020304" pitchFamily="18" charset="0"/>
                <a:ea typeface="Times New Roman" panose="02020603050405020304" pitchFamily="18" charset="0"/>
                <a:cs typeface="Segoe UI" panose="020B0502040204020203" pitchFamily="34" charset="0"/>
              </a:rPr>
              <a:t> </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en-US" sz="1800" dirty="0">
                <a:solidFill>
                  <a:srgbClr val="404040"/>
                </a:solidFill>
                <a:effectLst/>
                <a:latin typeface="var(--ds-font-family-code)"/>
                <a:ea typeface="Times New Roman" panose="02020603050405020304" pitchFamily="18" charset="0"/>
                <a:cs typeface="B Nazanin" panose="00000400000000000000" pitchFamily="2" charset="-78"/>
              </a:rPr>
              <a:t>L2 cache</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ar-SA" sz="1800" dirty="0">
                <a:solidFill>
                  <a:srgbClr val="404040"/>
                </a:solidFill>
                <a:effectLst/>
                <a:latin typeface="Times New Roman" panose="02020603050405020304" pitchFamily="18" charset="0"/>
                <a:ea typeface="Times New Roman" panose="02020603050405020304" pitchFamily="18" charset="0"/>
                <a:cs typeface="Calibri" panose="020F0502020204030204" pitchFamily="34" charset="0"/>
              </a:rPr>
              <a:t> </a:t>
            </a: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حافظه پنهان سطح </a:t>
            </a:r>
            <a:r>
              <a:rPr lang="fa-IR"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۲</a:t>
            </a:r>
            <a:r>
              <a:rPr lang="ar-SA" sz="1800" dirty="0">
                <a:solidFill>
                  <a:srgbClr val="404040"/>
                </a:solidFill>
                <a:effectLst/>
                <a:latin typeface="Times New Roman" panose="02020603050405020304" pitchFamily="18" charset="0"/>
                <a:ea typeface="Times New Roman" panose="02020603050405020304" pitchFamily="18" charset="0"/>
                <a:cs typeface="Calibri" panose="020F0502020204030204" pitchFamily="34" charset="0"/>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قرار دارد که بین دو هسته مشترک است و ظرفیت بیشتری نسبت به</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L1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دارد. در انتها،</a:t>
            </a:r>
            <a:r>
              <a:rPr lang="ar-SA" sz="1800" dirty="0">
                <a:solidFill>
                  <a:srgbClr val="404040"/>
                </a:solidFill>
                <a:effectLst/>
                <a:latin typeface="Times New Roman" panose="02020603050405020304" pitchFamily="18" charset="0"/>
                <a:ea typeface="Times New Roman" panose="02020603050405020304" pitchFamily="18" charset="0"/>
                <a:cs typeface="Calibri" panose="020F0502020204030204" pitchFamily="34" charset="0"/>
              </a:rPr>
              <a:t> </a:t>
            </a: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حافظه اصلی</a:t>
            </a:r>
            <a:r>
              <a:rPr lang="en-US"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(main memory)</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نمایش داده شده است که بزرگتر اما کندتر از حافظه‌های پنهان است</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l" rtl="1"/>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این ساختار معمولاً در پردازنده‌های مدرن استفاده می‌شود تا با استفاده از سلسله مراتب حافظه</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(L1 → L2 →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حافظه اصلی</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سرعت دسترسی به داده‌ها بهینه شود</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چند هسته‌ای</a:t>
            </a:r>
            <a:r>
              <a:rPr lang="en-US"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(Multicore)</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وجود چند هسته در یک تراشه برای انجام موازی پردازش</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چند تراشه‌ای</a:t>
            </a:r>
            <a:r>
              <a:rPr lang="en-US"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(Multi-chip)</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اتصال چند تراشه در یک سیستم برای افزایش قدرت محاسباتی</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شاسی حاوی سیستم‌های مجزا</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ممکن است به ابررایانه‌ها یا سرورهای پیشرفته اشاره کند که از چندین سیستم مستقل در یک محفظه فیزیکی استفاده می‌کنند</a:t>
            </a:r>
            <a:r>
              <a:rPr lang="en-US" sz="1800"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spcBef>
                <a:spcPts val="0"/>
              </a:spcBef>
            </a:pPr>
            <a:br>
              <a:rPr lang="en-US" sz="1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تصویر یک معماری چندپردازنده‌ای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(Multi-processor)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یا چند هسته‌ای پیشرفته را نشان می‌دهد که شامل چهار واحد پردازشی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(CPU0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تا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CPU3)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چهار ماژول حافظه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(memory0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تا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memory3)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این اجزا از طریق یک</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interconnect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(شبکه اتصال داخلی) به یکدیگر متصل شده‌اند. ساختار کلی به صورت زیر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CPU</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ها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چهار پردازنده که می‌توانند به صورت موازی کار کنند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حافظه‌ها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چهار ماژول حافظه که ممکن است اختصاصی یا اشتراکی باشند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Interconnect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شبکه ارتباطی (مانند باس، کراسبار، یا شبکه سوئیچینگ) که انتقال داده بین</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ها و حافظه‌ها را مدیریت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مثال برای دانشجویان علوم کامپیوتر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سیستم محاسبات موازی با معماری</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NUMA</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(Non-Uniform Memory Access)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 در این سیستم</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مثلاً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CPU0)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یک حافظه محلی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مثلاً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memory0)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متصل است که دسترسی به آن سریع‌تر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برای دسترسی به حافظه‌های دیگر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مثلاً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memory1)</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CPU0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باید از</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interconnect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استفاده کند که زمان بیشتری می‌برد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معماری در ابررایانه‌ها یا سرورهای پیشرفته استفاده می‌شود تا تعادلی بین عملکرد و هزینه ایجاد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کاربرد عملی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فرض کنید یک برنامه سنگین (مانند شبیه‌سازی آب و هوا) روی این سیستم اجرا می‌شود. اگر داده‌ها در حافظه محلی هر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ذخیره شوند، پردازش سریع‌تر انجام می‌شود. اما اگر داده‌ها بین حافظه‌ها به اشتراک گذاشته شوند،</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interconnect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نقش حیاتی در کاهش تاخیر ارتباطی ایفا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نکات کلیدی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1"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اهمیت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Interconnect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اگر شبکه ارتباطی کند باشد، حتی با وجود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های قوی، سیستم دچار گلوگاه می‌شود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چالش‌ها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(Concurrency)</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جلوگیری از تداخل داده‌ها</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(Race Conditions)</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بهینه‌سازی توزیع بار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(Load Balancing).</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مثال دیگر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پردازنده‌های مدرن مانند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AMD EPYC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که از معماری</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1800" b="1" dirty="0" err="1">
                <a:effectLst/>
                <a:latin typeface="Times New Roman" panose="02020603050405020304" pitchFamily="18" charset="0"/>
                <a:ea typeface="Times New Roman" panose="02020603050405020304" pitchFamily="18" charset="0"/>
                <a:cs typeface="B Nazanin" panose="00000400000000000000" pitchFamily="2" charset="-78"/>
              </a:rPr>
              <a:t>Chiplet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 و چندین هسته را با یک</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interconnect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پرسرعت به هم متصل می‌کنند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معماری پایه‌ای برای درک مفاهیم پیشرفته‌تری مانند</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خوشه‌های کامپیوتری</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پردازش موازی</a:t>
            </a:r>
            <a:r>
              <a:rPr lang="ar-SA" sz="1800" dirty="0">
                <a:effectLst/>
                <a:latin typeface="Times New Roman" panose="02020603050405020304" pitchFamily="18" charset="0"/>
                <a:ea typeface="Times New Roman" panose="02020603050405020304" pitchFamily="18" charset="0"/>
                <a:cs typeface="Calibri" panose="020F0502020204030204" pitchFamily="34"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buFont typeface="Arial" panose="020B0604020202020204" pitchFamily="34" charset="0"/>
              <a:buChar char="•"/>
            </a:pPr>
            <a:endParaRPr lang="en-US" b="1" i="0" dirty="0">
              <a:solidFill>
                <a:srgbClr val="111111"/>
              </a:solidFill>
              <a:effectLst/>
              <a:latin typeface="-apple-system"/>
            </a:endParaRPr>
          </a:p>
          <a:p>
            <a:pPr algn="l">
              <a:buFont typeface="Arial" panose="020B0604020202020204" pitchFamily="34" charset="0"/>
              <a:buChar char="•"/>
            </a:pPr>
            <a:endParaRPr lang="en-US" b="1"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سیستم‌های عامل</a:t>
            </a:r>
            <a:endPar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49" y="1233488"/>
            <a:ext cx="7964571" cy="5083091"/>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بستگی به دیدگاه دارد</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راحتی، سهولت استفاده و عملکرد خوب را می‌خواهند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به بهره‌برداری از منابع اهمیتی نمی‌دهند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در سیستم‌های مشترک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مین‌فریم</a:t>
            </a:r>
            <a:r>
              <a:rPr lang="ar-SA" sz="2400" dirty="0">
                <a:effectLst/>
                <a:latin typeface="Calibri" panose="020F0502020204030204" pitchFamily="34" charset="0"/>
                <a:ea typeface="Calibri" panose="020F0502020204030204" pitchFamily="34" charset="0"/>
                <a:cs typeface="B Nazanin" panose="00000400000000000000" pitchFamily="2" charset="-78"/>
              </a:rPr>
              <a:t> یا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مینی‌کامپیوتر</a:t>
            </a:r>
            <a:r>
              <a:rPr lang="ar-SA" sz="2400" dirty="0">
                <a:effectLst/>
                <a:latin typeface="Calibri" panose="020F0502020204030204" pitchFamily="34" charset="0"/>
                <a:ea typeface="Calibri" panose="020F0502020204030204" pitchFamily="34" charset="0"/>
                <a:cs typeface="B Nazanin" panose="00000400000000000000" pitchFamily="2" charset="-78"/>
              </a:rPr>
              <a:t>، باید تمام کاربران راضی باشند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سیستم‌های اختصاصی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ایستگاه‌های کاری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اختصاصی دارند اما اغلب از منابع مشترک سرورها نیز استفاده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کامپیوترهای دستی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محدودی دارند و برای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قابلیت استفاده و عمر باتری</a:t>
            </a:r>
            <a:r>
              <a:rPr lang="ar-SA" sz="2400" dirty="0">
                <a:effectLst/>
                <a:latin typeface="Calibri" panose="020F0502020204030204" pitchFamily="34" charset="0"/>
                <a:ea typeface="Calibri" panose="020F0502020204030204" pitchFamily="34" charset="0"/>
                <a:cs typeface="B Nazanin" panose="00000400000000000000" pitchFamily="2" charset="-78"/>
              </a:rPr>
              <a:t> بهینه شده‌اند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برخی از کامپیوترها </a:t>
            </a:r>
            <a:r>
              <a:rPr lang="ar-SA" sz="2400" b="1" dirty="0">
                <a:effectLst/>
                <a:latin typeface="Calibri" panose="020F0502020204030204" pitchFamily="34" charset="0"/>
                <a:ea typeface="Calibri" panose="020F0502020204030204" pitchFamily="34" charset="0"/>
                <a:cs typeface="B Nazanin" panose="00000400000000000000" pitchFamily="2" charset="-78"/>
              </a:rPr>
              <a:t>رابط کاربری کمی دارند یا اصلاً ندارند</a:t>
            </a:r>
            <a:r>
              <a:rPr lang="ar-SA" sz="2400" dirty="0">
                <a:effectLst/>
                <a:latin typeface="Calibri" panose="020F0502020204030204" pitchFamily="34" charset="0"/>
                <a:ea typeface="Calibri" panose="020F0502020204030204" pitchFamily="34" charset="0"/>
                <a:cs typeface="B Nazanin" panose="00000400000000000000" pitchFamily="2" charset="-78"/>
              </a:rPr>
              <a:t>، مانند کامپیوترهای تعبیه‌شده در دستگاه‌ها و خودروها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7943933" cy="508334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مدیریت منابع</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تمامی منابع 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بین درخواست‌های متضاد تصمیم‌گیری می‌کند تا استفاده از منابع </a:t>
            </a:r>
            <a:r>
              <a:rPr lang="ar-SA" sz="2800" b="1" dirty="0">
                <a:effectLst/>
                <a:latin typeface="Calibri" panose="020F0502020204030204" pitchFamily="34" charset="0"/>
                <a:ea typeface="Calibri" panose="020F0502020204030204" pitchFamily="34" charset="0"/>
                <a:cs typeface="B Nazanin" panose="00000400000000000000" pitchFamily="2" charset="-78"/>
              </a:rPr>
              <a:t>کارآمد و عادلانه</a:t>
            </a:r>
            <a:r>
              <a:rPr lang="ar-SA" sz="2800" dirty="0">
                <a:effectLst/>
                <a:latin typeface="Calibri" panose="020F0502020204030204" pitchFamily="34" charset="0"/>
                <a:ea typeface="Calibri" panose="020F0502020204030204" pitchFamily="34" charset="0"/>
                <a:cs typeface="B Nazanin" panose="00000400000000000000" pitchFamily="2" charset="-78"/>
              </a:rPr>
              <a:t> باشد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برنامه کنترلی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برنامه‌ها را کنترل می‌کند تا از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خطاها و استفاده نادرست</a:t>
            </a:r>
            <a:r>
              <a:rPr lang="ar-SA" sz="2800" dirty="0">
                <a:effectLst/>
                <a:latin typeface="Calibri" panose="020F0502020204030204" pitchFamily="34" charset="0"/>
                <a:ea typeface="Calibri" panose="020F0502020204030204" pitchFamily="34" charset="0"/>
                <a:cs typeface="B Nazanin" panose="00000400000000000000" pitchFamily="2" charset="-78"/>
              </a:rPr>
              <a:t> از کامپیوتر جلوگیری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8024812" cy="5092867"/>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هیچ </a:t>
            </a:r>
            <a:r>
              <a:rPr lang="ar-SA" sz="2800" b="1" dirty="0">
                <a:effectLst/>
                <a:latin typeface="Calibri" panose="020F0502020204030204" pitchFamily="34" charset="0"/>
                <a:ea typeface="Calibri" panose="020F0502020204030204" pitchFamily="34" charset="0"/>
                <a:cs typeface="B Nazanin" panose="00000400000000000000" pitchFamily="2" charset="-78"/>
              </a:rPr>
              <a:t>تعریف جهانی پذیرفته‌شده‌ای</a:t>
            </a:r>
            <a:r>
              <a:rPr lang="ar-SA" sz="2800" dirty="0">
                <a:effectLst/>
                <a:latin typeface="Calibri" panose="020F0502020204030204" pitchFamily="34" charset="0"/>
                <a:ea typeface="Calibri" panose="020F0502020204030204" pitchFamily="34" charset="0"/>
                <a:cs typeface="B Nazanin" panose="00000400000000000000" pitchFamily="2" charset="-78"/>
              </a:rPr>
              <a:t> ندارد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هر چیزی که یک فروشنده هنگام خرید سیستم‌عامل ارائه می‌دهد" یک تقریب خوب است، اما </a:t>
            </a:r>
            <a:r>
              <a:rPr lang="ar-SA" sz="2800" b="1" dirty="0">
                <a:effectLst/>
                <a:latin typeface="Calibri" panose="020F0502020204030204" pitchFamily="34" charset="0"/>
                <a:ea typeface="Calibri" panose="020F0502020204030204" pitchFamily="34" charset="0"/>
                <a:cs typeface="B Nazanin" panose="00000400000000000000" pitchFamily="2" charset="-78"/>
              </a:rPr>
              <a:t>بسیار متغیر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برنامه‌ای که همیشه در حال اجرا است</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کرنل</a:t>
            </a:r>
            <a:r>
              <a:rPr lang="ar-SA" sz="2800" dirty="0">
                <a:effectLst/>
                <a:latin typeface="Calibri" panose="020F0502020204030204" pitchFamily="34" charset="0"/>
                <a:ea typeface="Calibri" panose="020F0502020204030204" pitchFamily="34" charset="0"/>
                <a:cs typeface="B Nazanin" panose="00000400000000000000" pitchFamily="2" charset="-78"/>
              </a:rPr>
              <a:t> نامیده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سایر اجزا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سیستمی</a:t>
            </a:r>
            <a:r>
              <a:rPr lang="ar-SA" sz="2800" dirty="0">
                <a:effectLst/>
                <a:latin typeface="Calibri" panose="020F0502020204030204" pitchFamily="34" charset="0"/>
                <a:ea typeface="Calibri" panose="020F0502020204030204" pitchFamily="34" charset="0"/>
                <a:cs typeface="B Nazanin" panose="00000400000000000000" pitchFamily="2" charset="-78"/>
              </a:rPr>
              <a:t> همراه سیستم‌عامل ارائه می‌شوند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کاربردی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برنامه بوت‌استرپ</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هنگام </a:t>
            </a:r>
            <a:r>
              <a:rPr lang="ar-SA" sz="3200" b="1" dirty="0">
                <a:effectLst/>
                <a:latin typeface="Calibri" panose="020F0502020204030204" pitchFamily="34" charset="0"/>
                <a:ea typeface="Calibri" panose="020F0502020204030204" pitchFamily="34" charset="0"/>
                <a:cs typeface="B Nazanin" panose="00000400000000000000" pitchFamily="2" charset="-78"/>
              </a:rPr>
              <a:t>روشن شدن یا ری‌استارت</a:t>
            </a:r>
            <a:r>
              <a:rPr lang="ar-SA" sz="3200" dirty="0">
                <a:effectLst/>
                <a:latin typeface="Calibri" panose="020F0502020204030204" pitchFamily="34" charset="0"/>
                <a:ea typeface="Calibri" panose="020F0502020204030204" pitchFamily="34" charset="0"/>
                <a:cs typeface="B Nazanin" panose="00000400000000000000" pitchFamily="2" charset="-78"/>
              </a:rPr>
              <a:t> سیستم بارگذاری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معمولاً در </a:t>
            </a:r>
            <a:r>
              <a:rPr lang="en-US" sz="3200" b="1" dirty="0">
                <a:effectLst/>
                <a:latin typeface="Calibri" panose="020F0502020204030204" pitchFamily="34" charset="0"/>
                <a:ea typeface="Calibri" panose="020F0502020204030204" pitchFamily="34" charset="0"/>
                <a:cs typeface="B Nazanin" panose="00000400000000000000" pitchFamily="2" charset="-78"/>
              </a:rPr>
              <a:t>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یا </a:t>
            </a:r>
            <a:r>
              <a:rPr lang="en-US" sz="3200" b="1" dirty="0">
                <a:effectLst/>
                <a:latin typeface="Calibri" panose="020F0502020204030204" pitchFamily="34" charset="0"/>
                <a:ea typeface="Calibri" panose="020F0502020204030204" pitchFamily="34" charset="0"/>
                <a:cs typeface="B Nazanin" panose="00000400000000000000" pitchFamily="2" charset="-78"/>
              </a:rPr>
              <a:t>EPROM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ذخیره شده و به عنوان </a:t>
            </a:r>
            <a:r>
              <a:rPr lang="ar-SA" sz="3200" b="1" dirty="0">
                <a:effectLst/>
                <a:latin typeface="Calibri" panose="020F0502020204030204" pitchFamily="34" charset="0"/>
                <a:ea typeface="Calibri" panose="020F0502020204030204" pitchFamily="34" charset="0"/>
                <a:cs typeface="B Nazanin" panose="00000400000000000000" pitchFamily="2" charset="-78"/>
              </a:rPr>
              <a:t>فرم‌ور</a:t>
            </a:r>
            <a:r>
              <a:rPr lang="ar-SA" sz="3200" dirty="0">
                <a:effectLst/>
                <a:latin typeface="Calibri" panose="020F0502020204030204" pitchFamily="34" charset="0"/>
                <a:ea typeface="Calibri" panose="020F0502020204030204" pitchFamily="34" charset="0"/>
                <a:cs typeface="B Nazanin" panose="00000400000000000000" pitchFamily="2" charset="-78"/>
              </a:rPr>
              <a:t> شناخته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تمامی بخش‌های سیستم را </a:t>
            </a:r>
            <a:r>
              <a:rPr lang="ar-SA" sz="3200" b="1" dirty="0">
                <a:effectLst/>
                <a:latin typeface="Calibri" panose="020F0502020204030204" pitchFamily="34" charset="0"/>
                <a:ea typeface="Calibri" panose="020F0502020204030204" pitchFamily="34" charset="0"/>
                <a:cs typeface="B Nazanin" panose="00000400000000000000" pitchFamily="2" charset="-78"/>
              </a:rPr>
              <a:t>مقداردهی اولیه</a:t>
            </a:r>
            <a:r>
              <a:rPr lang="ar-SA" sz="3200" dirty="0">
                <a:effectLst/>
                <a:latin typeface="Calibri" panose="020F0502020204030204" pitchFamily="34" charset="0"/>
                <a:ea typeface="Calibri" panose="020F0502020204030204" pitchFamily="34" charset="0"/>
                <a:cs typeface="B Nazanin" panose="00000400000000000000" pitchFamily="2" charset="-78"/>
              </a:rPr>
              <a:t>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کرنل سیستم‌عامل را بارگذاری کرده و اجرای آن را آغاز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589" y="3525253"/>
            <a:ext cx="6140822" cy="30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سیستم کامپیوتری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شامل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یا چند پردازنده</a:t>
            </a:r>
            <a:r>
              <a:rPr lang="en-US" sz="2400" b="1" dirty="0">
                <a:effectLst/>
                <a:latin typeface="Calibri" panose="020F0502020204030204" pitchFamily="34" charset="0"/>
                <a:ea typeface="Calibri" panose="020F0502020204030204" pitchFamily="34" charset="0"/>
                <a:cs typeface="B Nazanin" panose="00000400000000000000" pitchFamily="2" charset="-78"/>
              </a:rPr>
              <a:t> (CPU)</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کنترل‌کننده‌های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که 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یک گذرگاه مشترک</a:t>
            </a:r>
            <a:r>
              <a:rPr lang="ar-SA" sz="2400" dirty="0">
                <a:effectLst/>
                <a:latin typeface="Calibri" panose="020F0502020204030204" pitchFamily="34" charset="0"/>
                <a:ea typeface="Calibri" panose="020F0502020204030204" pitchFamily="34" charset="0"/>
                <a:cs typeface="B Nazanin" panose="00000400000000000000" pitchFamily="2" charset="-78"/>
              </a:rPr>
              <a:t> به حافظه اشتراکی دسترسی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پردازنده‌ها و دستگاه‌های مختلف </a:t>
            </a:r>
            <a:r>
              <a:rPr lang="ar-SA" sz="2400" b="1" dirty="0">
                <a:effectLst/>
                <a:latin typeface="Calibri" panose="020F0502020204030204" pitchFamily="34" charset="0"/>
                <a:ea typeface="Calibri" panose="020F0502020204030204" pitchFamily="34" charset="0"/>
                <a:cs typeface="B Nazanin" panose="00000400000000000000" pitchFamily="2" charset="-78"/>
              </a:rPr>
              <a:t>به‌طور همزمان اجرا می‌شوند</a:t>
            </a:r>
            <a:r>
              <a:rPr lang="ar-SA" sz="2400" dirty="0">
                <a:effectLst/>
                <a:latin typeface="Calibri" panose="020F0502020204030204" pitchFamily="34" charset="0"/>
                <a:ea typeface="Calibri" panose="020F0502020204030204" pitchFamily="34" charset="0"/>
                <a:cs typeface="B Nazanin" panose="00000400000000000000" pitchFamily="2" charset="-78"/>
              </a:rPr>
              <a:t> و برای دسترسی به حافظه رقابت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نقش کنترل‌کننده‌های دستگاه</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CPU </a:t>
            </a:r>
            <a:r>
              <a:rPr lang="ar-SA" sz="2400" b="1" dirty="0">
                <a:effectLst/>
                <a:latin typeface="Calibri" panose="020F0502020204030204" pitchFamily="34" charset="0"/>
                <a:ea typeface="Calibri" panose="020F0502020204030204" pitchFamily="34" charset="0"/>
                <a:cs typeface="B Nazanin" panose="00000400000000000000" pitchFamily="2" charset="-78"/>
              </a:rPr>
              <a:t>و دستگاه‌های</a:t>
            </a:r>
            <a:r>
              <a:rPr lang="en-US" sz="2400" b="1" dirty="0">
                <a:effectLst/>
                <a:latin typeface="Calibri" panose="020F0502020204030204" pitchFamily="34" charset="0"/>
                <a:ea typeface="Calibri" panose="020F0502020204030204" pitchFamily="34" charset="0"/>
                <a:cs typeface="B Nazanin" panose="00000400000000000000" pitchFamily="2" charset="-78"/>
              </a:rPr>
              <a:t> I/O </a:t>
            </a:r>
            <a:r>
              <a:rPr lang="ar-SA" sz="2400" b="1" dirty="0">
                <a:effectLst/>
                <a:latin typeface="Calibri" panose="020F0502020204030204" pitchFamily="34" charset="0"/>
                <a:ea typeface="Calibri" panose="020F0502020204030204" pitchFamily="34" charset="0"/>
                <a:cs typeface="B Nazanin" panose="00000400000000000000" pitchFamily="2" charset="-78"/>
              </a:rPr>
              <a:t>می‌توانند همزمان اجرا شوند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مسئول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نوع خاص از دستگاه‌ها</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کنترل‌کننده دارای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یک بافر محلی</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CPU </a:t>
            </a:r>
            <a:r>
              <a:rPr lang="ar-SA" sz="2400" dirty="0">
                <a:effectLst/>
                <a:latin typeface="Calibri" panose="020F0502020204030204" pitchFamily="34" charset="0"/>
                <a:ea typeface="Calibri" panose="020F0502020204030204" pitchFamily="34" charset="0"/>
                <a:cs typeface="B Nazanin" panose="00000400000000000000" pitchFamily="2" charset="-78"/>
              </a:rPr>
              <a:t>داده‌ها را بین حافظه اصلی و بافر کنترل‌کننده جابه‌جا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عملیات</a:t>
            </a:r>
            <a:r>
              <a:rPr lang="en-US" sz="2400" dirty="0">
                <a:effectLst/>
                <a:latin typeface="Calibri" panose="020F0502020204030204" pitchFamily="34" charset="0"/>
                <a:ea typeface="Calibri" panose="020F0502020204030204" pitchFamily="34" charset="0"/>
                <a:cs typeface="B Nazanin" panose="00000400000000000000" pitchFamily="2" charset="-78"/>
              </a:rPr>
              <a:t> I/O </a:t>
            </a:r>
            <a:r>
              <a:rPr lang="ar-SA" sz="2400" dirty="0">
                <a:effectLst/>
                <a:latin typeface="Calibri" panose="020F0502020204030204" pitchFamily="34" charset="0"/>
                <a:ea typeface="Calibri" panose="020F0502020204030204" pitchFamily="34" charset="0"/>
                <a:cs typeface="B Nazanin" panose="00000400000000000000" pitchFamily="2" charset="-78"/>
              </a:rPr>
              <a:t>از </a:t>
            </a:r>
            <a:r>
              <a:rPr lang="ar-SA" sz="2400" b="1" dirty="0">
                <a:effectLst/>
                <a:latin typeface="Calibri" panose="020F0502020204030204" pitchFamily="34" charset="0"/>
                <a:ea typeface="Calibri" panose="020F0502020204030204" pitchFamily="34" charset="0"/>
                <a:cs typeface="B Nazanin" panose="00000400000000000000" pitchFamily="2" charset="-78"/>
              </a:rPr>
              <a:t>دستگاه به بافر محلی کنترل‌کننده</a:t>
            </a:r>
            <a:r>
              <a:rPr lang="ar-SA" sz="2400" dirty="0">
                <a:effectLst/>
                <a:latin typeface="Calibri" panose="020F0502020204030204" pitchFamily="34" charset="0"/>
                <a:ea typeface="Calibri" panose="020F0502020204030204" pitchFamily="34" charset="0"/>
                <a:cs typeface="B Nazanin" panose="00000400000000000000" pitchFamily="2" charset="-78"/>
              </a:rPr>
              <a:t> انجام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 از طریق وقفه به</a:t>
            </a:r>
            <a:r>
              <a:rPr lang="en-US" sz="2400" b="1" dirty="0">
                <a:effectLst/>
                <a:latin typeface="Calibri" panose="020F0502020204030204" pitchFamily="34" charset="0"/>
                <a:ea typeface="Calibri" panose="020F0502020204030204" pitchFamily="34" charset="0"/>
                <a:cs typeface="B Nazanin" panose="00000400000000000000" pitchFamily="2" charset="-78"/>
              </a:rPr>
              <a:t> CPU </a:t>
            </a:r>
            <a:r>
              <a:rPr lang="ar-SA" sz="2400" b="1" dirty="0">
                <a:effectLst/>
                <a:latin typeface="Calibri" panose="020F0502020204030204" pitchFamily="34" charset="0"/>
                <a:ea typeface="Calibri" panose="020F0502020204030204" pitchFamily="34" charset="0"/>
                <a:cs typeface="B Nazanin" panose="00000400000000000000" pitchFamily="2" charset="-78"/>
              </a:rPr>
              <a:t>اطلاع می‌دهد</a:t>
            </a:r>
            <a:r>
              <a:rPr lang="ar-SA" sz="2400" dirty="0">
                <a:effectLst/>
                <a:latin typeface="Calibri" panose="020F0502020204030204" pitchFamily="34" charset="0"/>
                <a:ea typeface="Calibri" panose="020F0502020204030204" pitchFamily="34" charset="0"/>
                <a:cs typeface="B Nazanin" panose="00000400000000000000" pitchFamily="2" charset="-78"/>
              </a:rPr>
              <a:t> که عملیاتش به پایان رسیده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کنترل‌کننده دستگاه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effectLst/>
                <a:latin typeface="Calibri" panose="020F0502020204030204" pitchFamily="34" charset="0"/>
                <a:ea typeface="Calibri" panose="020F0502020204030204" pitchFamily="34" charset="0"/>
                <a:cs typeface="B Nazanin" panose="00000400000000000000" pitchFamily="2" charset="-78"/>
              </a:rPr>
              <a:t>جزء الکترونیکی</a:t>
            </a:r>
            <a:r>
              <a:rPr lang="ar-SA" sz="2800" dirty="0">
                <a:effectLst/>
                <a:latin typeface="Calibri" panose="020F0502020204030204" pitchFamily="34" charset="0"/>
                <a:ea typeface="Calibri" panose="020F0502020204030204" pitchFamily="34" charset="0"/>
                <a:cs typeface="B Nazanin" panose="00000400000000000000" pitchFamily="2" charset="-78"/>
              </a:rPr>
              <a:t> است که ارتباط بین </a:t>
            </a:r>
            <a:r>
              <a:rPr lang="en-US" sz="2800" b="1" dirty="0">
                <a:effectLst/>
                <a:latin typeface="Calibri" panose="020F0502020204030204" pitchFamily="34" charset="0"/>
                <a:ea typeface="Calibri" panose="020F0502020204030204" pitchFamily="34" charset="0"/>
                <a:cs typeface="B Nazanin" panose="00000400000000000000" pitchFamily="2" charset="-78"/>
              </a:rPr>
              <a:t>CPU </a:t>
            </a:r>
            <a:r>
              <a:rPr lang="ar-SA" sz="2800" b="1" dirty="0">
                <a:effectLst/>
                <a:latin typeface="Calibri" panose="020F0502020204030204" pitchFamily="34" charset="0"/>
                <a:ea typeface="Calibri" panose="020F0502020204030204" pitchFamily="34" charset="0"/>
                <a:cs typeface="B Nazanin" panose="00000400000000000000" pitchFamily="2" charset="-78"/>
              </a:rPr>
              <a:t>و دستگاه‌های ورودی/خروجی</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 عنوان یک </a:t>
            </a:r>
            <a:r>
              <a:rPr lang="ar-SA" sz="2800" b="1" dirty="0">
                <a:effectLst/>
                <a:latin typeface="Calibri" panose="020F0502020204030204" pitchFamily="34" charset="0"/>
                <a:ea typeface="Calibri" panose="020F0502020204030204" pitchFamily="34" charset="0"/>
                <a:cs typeface="B Nazanin" panose="00000400000000000000" pitchFamily="2" charset="-78"/>
              </a:rPr>
              <a:t>واسط</a:t>
            </a:r>
            <a:r>
              <a:rPr lang="ar-SA" sz="2800" dirty="0">
                <a:effectLst/>
                <a:latin typeface="Calibri" panose="020F0502020204030204" pitchFamily="34" charset="0"/>
                <a:ea typeface="Calibri" panose="020F0502020204030204" pitchFamily="34" charset="0"/>
                <a:cs typeface="B Nazanin" panose="00000400000000000000" pitchFamily="2" charset="-78"/>
              </a:rPr>
              <a:t> بین سیستم‌عامل و دستگاه‌های</a:t>
            </a:r>
            <a:r>
              <a:rPr lang="en-US" sz="2800" dirty="0">
                <a:effectLst/>
                <a:latin typeface="Calibri" panose="020F0502020204030204" pitchFamily="34" charset="0"/>
                <a:ea typeface="Calibri" panose="020F0502020204030204" pitchFamily="34" charset="0"/>
                <a:cs typeface="B Nazanin" panose="00000400000000000000" pitchFamily="2" charset="-78"/>
              </a:rPr>
              <a:t> I/O </a:t>
            </a:r>
            <a:r>
              <a:rPr lang="ar-SA" sz="2800" dirty="0">
                <a:effectLst/>
                <a:latin typeface="Calibri" panose="020F0502020204030204" pitchFamily="34" charset="0"/>
                <a:ea typeface="Calibri" panose="020F0502020204030204" pitchFamily="34" charset="0"/>
                <a:cs typeface="B Nazanin" panose="00000400000000000000" pitchFamily="2" charset="-78"/>
              </a:rPr>
              <a:t>عمل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وظایف کنترل‌کننده</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تبدیل جریان بیت‌های سریال</a:t>
            </a:r>
            <a:r>
              <a:rPr lang="ar-SA" sz="2800" dirty="0">
                <a:effectLst/>
                <a:latin typeface="Calibri" panose="020F0502020204030204" pitchFamily="34" charset="0"/>
                <a:ea typeface="Calibri" panose="020F0502020204030204" pitchFamily="34" charset="0"/>
                <a:cs typeface="B Nazanin" panose="00000400000000000000" pitchFamily="2" charset="-78"/>
              </a:rPr>
              <a:t>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بلوک‌های بایت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اصلاح خطا</a:t>
            </a:r>
            <a:r>
              <a:rPr lang="ar-SA" sz="2800" dirty="0">
                <a:effectLst/>
                <a:latin typeface="Calibri" panose="020F0502020204030204" pitchFamily="34" charset="0"/>
                <a:ea typeface="Calibri" panose="020F0502020204030204" pitchFamily="34" charset="0"/>
                <a:cs typeface="B Nazanin" panose="00000400000000000000" pitchFamily="2" charset="-78"/>
              </a:rPr>
              <a:t> در صورت نیاز</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ذخیره داده در بافر داخلی</a:t>
            </a:r>
            <a:r>
              <a:rPr lang="ar-SA" sz="2800" dirty="0">
                <a:effectLst/>
                <a:latin typeface="Calibri" panose="020F0502020204030204" pitchFamily="34" charset="0"/>
                <a:ea typeface="Calibri" panose="020F0502020204030204" pitchFamily="34" charset="0"/>
                <a:cs typeface="B Nazanin" panose="00000400000000000000" pitchFamily="2" charset="-78"/>
              </a:rPr>
              <a:t> و بررسی صحت آن قبل از انتقال به حافظه اصلی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سیگنالی که </a:t>
            </a:r>
            <a:r>
              <a:rPr lang="ar-SA" sz="2400" b="1" dirty="0">
                <a:effectLst/>
                <a:latin typeface="Calibri" panose="020F0502020204030204" pitchFamily="34" charset="0"/>
                <a:ea typeface="Calibri" panose="020F0502020204030204" pitchFamily="34" charset="0"/>
                <a:cs typeface="B Nazanin" panose="00000400000000000000" pitchFamily="2" charset="-78"/>
              </a:rPr>
              <a:t>سخت‌افزار یا نرم‌افزار</a:t>
            </a:r>
            <a:r>
              <a:rPr lang="ar-SA" sz="2400" dirty="0">
                <a:effectLst/>
                <a:latin typeface="Calibri" panose="020F0502020204030204" pitchFamily="34" charset="0"/>
                <a:ea typeface="Calibri" panose="020F0502020204030204" pitchFamily="34" charset="0"/>
                <a:cs typeface="B Nazanin" panose="00000400000000000000" pitchFamily="2" charset="-78"/>
              </a:rPr>
              <a:t> هنگام نیاز به </a:t>
            </a:r>
            <a:r>
              <a:rPr lang="ar-SA" sz="2400" b="1" dirty="0">
                <a:effectLst/>
                <a:latin typeface="Calibri" panose="020F0502020204030204" pitchFamily="34" charset="0"/>
                <a:ea typeface="Calibri" panose="020F0502020204030204" pitchFamily="34" charset="0"/>
                <a:cs typeface="B Nazanin" panose="00000400000000000000" pitchFamily="2" charset="-78"/>
              </a:rPr>
              <a:t>رسیدگی فوری</a:t>
            </a:r>
            <a:r>
              <a:rPr lang="ar-SA" sz="2400" dirty="0">
                <a:effectLst/>
                <a:latin typeface="Calibri" panose="020F0502020204030204" pitchFamily="34" charset="0"/>
                <a:ea typeface="Calibri" panose="020F0502020204030204" pitchFamily="34" charset="0"/>
                <a:cs typeface="B Nazanin" panose="00000400000000000000" pitchFamily="2" charset="-78"/>
              </a:rPr>
              <a:t> ارسال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وقفه‌ها</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سخت‌افزاری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ناشی از وضعیت دستگاه‌های سخت‌افزاری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خطوط</a:t>
            </a:r>
            <a:r>
              <a:rPr lang="en-US" sz="2400" b="1" dirty="0">
                <a:effectLst/>
                <a:latin typeface="Calibri" panose="020F0502020204030204" pitchFamily="34" charset="0"/>
                <a:ea typeface="Calibri" panose="020F0502020204030204" pitchFamily="34" charset="0"/>
                <a:cs typeface="B Nazanin" panose="00000400000000000000" pitchFamily="2" charset="-78"/>
              </a:rPr>
              <a:t> IRQ</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رایانه شخصی، تایمر پردازنده</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نرم‌افزاری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توسط نرم‌افزار یا سیستم‌عامل ایجاد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خطاها</a:t>
            </a:r>
            <a:r>
              <a:rPr lang="en-US" sz="2400" b="1" dirty="0">
                <a:effectLst/>
                <a:latin typeface="Calibri" panose="020F0502020204030204" pitchFamily="34" charset="0"/>
                <a:ea typeface="Calibri" panose="020F0502020204030204" pitchFamily="34" charset="0"/>
                <a:cs typeface="B Nazanin" panose="00000400000000000000" pitchFamily="2" charset="-78"/>
              </a:rPr>
              <a:t> (Trap)</a:t>
            </a:r>
            <a:r>
              <a:rPr lang="ar-SA" sz="2400" dirty="0">
                <a:effectLst/>
                <a:latin typeface="Calibri" panose="020F0502020204030204" pitchFamily="34" charset="0"/>
                <a:ea typeface="Calibri" panose="020F0502020204030204" pitchFamily="34" charset="0"/>
                <a:cs typeface="B Nazanin" panose="00000400000000000000" pitchFamily="2" charset="-78"/>
              </a:rPr>
              <a:t>، درخواست‌های سیستمی</a:t>
            </a:r>
            <a:r>
              <a:rPr lang="en-US" sz="2400" dirty="0">
                <a:effectLst/>
                <a:latin typeface="Calibri" panose="020F0502020204030204" pitchFamily="34" charset="0"/>
                <a:ea typeface="Calibri" panose="020F0502020204030204" pitchFamily="34" charset="0"/>
                <a:cs typeface="B Nazanin" panose="00000400000000000000" pitchFamily="2" charset="-78"/>
              </a:rPr>
              <a:t> (System Calls)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زمان تأخیر وقفه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 (Interrupt Latency):</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فاصله زمانی بین </a:t>
            </a:r>
            <a:r>
              <a:rPr lang="ar-SA" sz="2400" b="1" dirty="0">
                <a:effectLst/>
                <a:latin typeface="Calibri" panose="020F0502020204030204" pitchFamily="34" charset="0"/>
                <a:ea typeface="Calibri" panose="020F0502020204030204" pitchFamily="34" charset="0"/>
                <a:cs typeface="B Nazanin" panose="00000400000000000000" pitchFamily="2" charset="-78"/>
              </a:rPr>
              <a:t>دریافت وقفه</a:t>
            </a:r>
            <a:r>
              <a:rPr lang="ar-SA" sz="2400" dirty="0">
                <a:effectLst/>
                <a:latin typeface="Calibri" panose="020F0502020204030204" pitchFamily="34" charset="0"/>
                <a:ea typeface="Calibri" panose="020F0502020204030204" pitchFamily="34" charset="0"/>
                <a:cs typeface="B Nazanin" panose="00000400000000000000" pitchFamily="2" charset="-78"/>
              </a:rPr>
              <a:t> و </a:t>
            </a:r>
            <a:r>
              <a:rPr lang="ar-SA" sz="2400" b="1" dirty="0">
                <a:effectLst/>
                <a:latin typeface="Calibri" panose="020F0502020204030204" pitchFamily="34" charset="0"/>
                <a:ea typeface="Calibri" panose="020F0502020204030204" pitchFamily="34" charset="0"/>
                <a:cs typeface="B Nazanin" panose="00000400000000000000" pitchFamily="2" charset="-78"/>
              </a:rPr>
              <a:t>شروع اجرای سرویس وقفه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83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وقفه 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کنترل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روال سرویس وقفه</a:t>
            </a:r>
            <a:r>
              <a:rPr lang="en-US" sz="2800" b="1" dirty="0">
                <a:effectLst/>
                <a:latin typeface="Calibri" panose="020F0502020204030204" pitchFamily="34" charset="0"/>
                <a:ea typeface="Calibri" panose="020F0502020204030204" pitchFamily="34" charset="0"/>
                <a:cs typeface="B Nazanin" panose="00000400000000000000" pitchFamily="2" charset="-78"/>
              </a:rPr>
              <a:t> (ISR)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منتقل می‌شود، که شامل آدرس تمامی روال‌های خدماتی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معماری وقفه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آدرس دستورالعمل قطع‌شده</a:t>
            </a:r>
            <a:r>
              <a:rPr lang="ar-SA" sz="2800" dirty="0">
                <a:effectLst/>
                <a:latin typeface="Calibri" panose="020F0502020204030204" pitchFamily="34" charset="0"/>
                <a:ea typeface="Calibri" panose="020F0502020204030204" pitchFamily="34" charset="0"/>
                <a:cs typeface="B Nazanin" panose="00000400000000000000" pitchFamily="2" charset="-78"/>
              </a:rPr>
              <a:t> را ذخیره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یک تله</a:t>
            </a:r>
            <a:r>
              <a:rPr lang="en-US" sz="2800" b="1" dirty="0">
                <a:effectLst/>
                <a:latin typeface="Calibri" panose="020F0502020204030204" pitchFamily="34" charset="0"/>
                <a:ea typeface="Calibri" panose="020F0502020204030204" pitchFamily="34" charset="0"/>
                <a:cs typeface="B Nazanin" panose="00000400000000000000" pitchFamily="2" charset="-78"/>
              </a:rPr>
              <a:t> (Trap) </a:t>
            </a:r>
            <a:r>
              <a:rPr lang="ar-SA" sz="2800" b="1" dirty="0">
                <a:effectLst/>
                <a:latin typeface="Calibri" panose="020F0502020204030204" pitchFamily="34" charset="0"/>
                <a:ea typeface="Calibri" panose="020F0502020204030204" pitchFamily="34" charset="0"/>
                <a:cs typeface="B Nazanin" panose="00000400000000000000" pitchFamily="2" charset="-78"/>
              </a:rPr>
              <a:t>یا استثنا</a:t>
            </a:r>
            <a:r>
              <a:rPr lang="ar-SA" sz="2800" dirty="0">
                <a:effectLst/>
                <a:latin typeface="Calibri" panose="020F0502020204030204" pitchFamily="34" charset="0"/>
                <a:ea typeface="Calibri" panose="020F0502020204030204" pitchFamily="34" charset="0"/>
                <a:cs typeface="B Nazanin" panose="00000400000000000000" pitchFamily="2" charset="-78"/>
              </a:rPr>
              <a:t>، یک وقفه نرم‌افزاری است که به دلیل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 یا درخواست کاربر</a:t>
            </a:r>
            <a:r>
              <a:rPr lang="ar-SA" sz="2800" dirty="0">
                <a:effectLst/>
                <a:latin typeface="Calibri" panose="020F0502020204030204" pitchFamily="34" charset="0"/>
                <a:ea typeface="Calibri" panose="020F0502020204030204" pitchFamily="34" charset="0"/>
                <a:cs typeface="B Nazanin" panose="00000400000000000000" pitchFamily="2" charset="-78"/>
              </a:rPr>
              <a:t> رخ می‌دهد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سیستم‌عامل مبتنی بر وقفه‌ها اجرا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pPr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وضعیت پردازنده را با ذخیره‌ی ثبات‌ها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(Registers)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شمارنده‌ی برنامه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(Program Counter)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حفظ می‌کند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تشخیص می‌دهد که چه نوع وقفه‌ای رخ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بخش‌های جداگانه‌ای از کد مشخص می‌کنند که برای هر نوع وقفه چه اقدامی باید انجام شود</a:t>
            </a:r>
            <a:endParaRPr lang="en-US"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A4ED-9B3D-435C-8DDC-18176012E994}"/>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وقفه‌ها و پردازنده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(CPU Interrupts)</a:t>
            </a:r>
            <a:endParaRPr lang="en-US" dirty="0"/>
          </a:p>
        </p:txBody>
      </p:sp>
      <p:sp>
        <p:nvSpPr>
          <p:cNvPr id="5" name="Content Placeholder 4">
            <a:extLst>
              <a:ext uri="{FF2B5EF4-FFF2-40B4-BE49-F238E27FC236}">
                <a16:creationId xmlns:a16="http://schemas.microsoft.com/office/drawing/2014/main" id="{23ECE531-A617-4AE4-81F8-3AABE3231EF4}"/>
              </a:ext>
            </a:extLst>
          </p:cNvPr>
          <p:cNvSpPr>
            <a:spLocks noGrp="1"/>
          </p:cNvSpPr>
          <p:nvPr>
            <p:ph idx="1"/>
          </p:nvPr>
        </p:nvSpPr>
        <p:spPr/>
        <p:txBody>
          <a:bodyPr/>
          <a:lstStyle/>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پردازنده دچار وقفه می‌شود، آنچه را که در حال انجام آن است متوقف کرده و بلافاصله اجرای خود را به یک مکان ثابت منتقل می‌کند. این مکان معمولاً شامل آدرس شروع روال خدمات وقفه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(Interrupt Service Routine - ISR)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پس از اجرای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ISR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پردازنده به محاسبات متوقف‌شده بازمی‌گردد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p>
        </p:txBody>
      </p:sp>
    </p:spTree>
    <p:extLst>
      <p:ext uri="{BB962C8B-B14F-4D97-AF65-F5344CB8AC3E}">
        <p14:creationId xmlns:p14="http://schemas.microsoft.com/office/powerpoint/2010/main" val="7658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rotWithShape="1">
          <a:blip r:embed="rId3"/>
          <a:srcRect l="58246"/>
          <a:stretch/>
        </p:blipFill>
        <p:spPr>
          <a:xfrm>
            <a:off x="457200" y="1207494"/>
            <a:ext cx="3436219"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874D36A-D6BB-4C95-A333-6B4E4F33F27B}"/>
              </a:ext>
            </a:extLst>
          </p:cNvPr>
          <p:cNvSpPr txBox="1"/>
          <p:nvPr/>
        </p:nvSpPr>
        <p:spPr>
          <a:xfrm>
            <a:off x="3549316" y="1207494"/>
            <a:ext cx="4981072" cy="3315908"/>
          </a:xfrm>
          <a:prstGeom prst="rect">
            <a:avLst/>
          </a:prstGeom>
          <a:noFill/>
        </p:spPr>
        <p:txBody>
          <a:bodyPr wrap="square">
            <a:spAutoFit/>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کنترل وقفه توسط 8259 (کنترل‌کننده وقفه برنامه‌پذیر)</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قابلیت </a:t>
            </a:r>
            <a:r>
              <a:rPr lang="ar-SA" sz="1800" b="1" dirty="0">
                <a:effectLst/>
                <a:latin typeface="Calibri" panose="020F0502020204030204" pitchFamily="34" charset="0"/>
                <a:ea typeface="Calibri" panose="020F0502020204030204" pitchFamily="34" charset="0"/>
                <a:cs typeface="B Nazanin" panose="00000400000000000000" pitchFamily="2" charset="-78"/>
              </a:rPr>
              <a:t>ارسال حداکثر </a:t>
            </a:r>
            <a:r>
              <a:rPr lang="fa-IR" sz="1800" b="1" dirty="0">
                <a:effectLst/>
                <a:latin typeface="Calibri" panose="020F0502020204030204" pitchFamily="34" charset="0"/>
                <a:ea typeface="Calibri" panose="020F0502020204030204" pitchFamily="34" charset="0"/>
                <a:cs typeface="B Nazanin" panose="00000400000000000000" pitchFamily="2" charset="-78"/>
              </a:rPr>
              <a:t>۸</a:t>
            </a:r>
            <a:r>
              <a:rPr lang="ar-SA" sz="1800" b="1" dirty="0">
                <a:effectLst/>
                <a:latin typeface="Calibri" panose="020F0502020204030204" pitchFamily="34" charset="0"/>
                <a:ea typeface="Calibri" panose="020F0502020204030204" pitchFamily="34" charset="0"/>
                <a:cs typeface="B Nazanin" panose="00000400000000000000" pitchFamily="2" charset="-78"/>
              </a:rPr>
              <a:t> وقفه به</a:t>
            </a:r>
            <a:r>
              <a:rPr lang="en-US" sz="1800" b="1" dirty="0">
                <a:effectLst/>
                <a:latin typeface="Calibri" panose="020F0502020204030204" pitchFamily="34" charset="0"/>
                <a:ea typeface="Calibri" panose="020F0502020204030204" pitchFamily="34" charset="0"/>
                <a:cs typeface="B Nazanin" panose="00000400000000000000" pitchFamily="2" charset="-78"/>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دستگاه‌ها از طریق </a:t>
            </a:r>
            <a:r>
              <a:rPr lang="en-US" sz="1800" b="1" dirty="0">
                <a:effectLst/>
                <a:latin typeface="Calibri" panose="020F0502020204030204" pitchFamily="34" charset="0"/>
                <a:ea typeface="Calibri" panose="020F0502020204030204" pitchFamily="34" charset="0"/>
                <a:cs typeface="B Nazanin" panose="00000400000000000000" pitchFamily="2" charset="-78"/>
              </a:rPr>
              <a:t>IRQ</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ایجاد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CPU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را تأیید کرده و </a:t>
            </a:r>
            <a:r>
              <a:rPr lang="en-US" sz="1800" b="1" dirty="0">
                <a:effectLst/>
                <a:latin typeface="Calibri" panose="020F0502020204030204" pitchFamily="34" charset="0"/>
                <a:ea typeface="Calibri" panose="020F0502020204030204" pitchFamily="34" charset="0"/>
                <a:cs typeface="B Nazanin" panose="00000400000000000000" pitchFamily="2" charset="-78"/>
              </a:rPr>
              <a:t>8259 </a:t>
            </a:r>
            <a:r>
              <a:rPr lang="ar-SA" sz="1800" b="1" dirty="0">
                <a:effectLst/>
                <a:latin typeface="Calibri" panose="020F0502020204030204" pitchFamily="34" charset="0"/>
                <a:ea typeface="Calibri" panose="020F0502020204030204" pitchFamily="34" charset="0"/>
                <a:cs typeface="B Nazanin" panose="00000400000000000000" pitchFamily="2" charset="-78"/>
              </a:rPr>
              <a:t>را برای شناسایی منبع وقفه</a:t>
            </a:r>
            <a:r>
              <a:rPr lang="ar-SA" sz="1800" dirty="0">
                <a:effectLst/>
                <a:latin typeface="Calibri" panose="020F0502020204030204" pitchFamily="34" charset="0"/>
                <a:ea typeface="Calibri" panose="020F0502020204030204" pitchFamily="34" charset="0"/>
                <a:cs typeface="B Nazanin" panose="00000400000000000000" pitchFamily="2" charset="-78"/>
              </a:rPr>
              <a:t> پرس‌وجو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اولویت‌ها می‌توانند به هر خط</a:t>
            </a:r>
            <a:r>
              <a:rPr lang="en-US" sz="1800" b="1" dirty="0">
                <a:effectLst/>
                <a:latin typeface="Calibri" panose="020F0502020204030204" pitchFamily="34" charset="0"/>
                <a:ea typeface="Calibri" panose="020F0502020204030204" pitchFamily="34" charset="0"/>
                <a:cs typeface="B Nazanin" panose="00000400000000000000" pitchFamily="2" charset="-78"/>
              </a:rPr>
              <a:t> IRQ </a:t>
            </a:r>
            <a:r>
              <a:rPr lang="ar-SA" sz="1800" b="1" dirty="0">
                <a:effectLst/>
                <a:latin typeface="Calibri" panose="020F0502020204030204" pitchFamily="34" charset="0"/>
                <a:ea typeface="Calibri" panose="020F0502020204030204" pitchFamily="34" charset="0"/>
                <a:cs typeface="B Nazanin" panose="00000400000000000000" pitchFamily="2" charset="-78"/>
              </a:rPr>
              <a:t>اختصاص داده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چندین 8259 می‌توانند به‌صورت آبشاری برای پشتیبانی از تعداد بیشتری وقفه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19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rotWithShape="1">
          <a:blip r:embed="rId3"/>
          <a:srcRect b="33765"/>
          <a:stretch/>
        </p:blipFill>
        <p:spPr>
          <a:xfrm>
            <a:off x="778183" y="731382"/>
            <a:ext cx="7587634" cy="3494246"/>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
        <p:nvSpPr>
          <p:cNvPr id="5" name="TextBox 4">
            <a:extLst>
              <a:ext uri="{FF2B5EF4-FFF2-40B4-BE49-F238E27FC236}">
                <a16:creationId xmlns:a16="http://schemas.microsoft.com/office/drawing/2014/main" id="{85CF6A7F-549A-4289-A99C-14686580E75A}"/>
              </a:ext>
            </a:extLst>
          </p:cNvPr>
          <p:cNvSpPr txBox="1"/>
          <p:nvPr/>
        </p:nvSpPr>
        <p:spPr>
          <a:xfrm>
            <a:off x="1092728" y="4255236"/>
            <a:ext cx="7700210" cy="260276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وقفه‌های خارجی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(External Interrupts)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در سیستم‌های چندپردازنده‌ای از طریق</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از دستگاه‌های جانبی به پردازنده‌ها منتقل می‌شوند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وقفه‌ها را به پردازنده‌ها توزیع و اولویت‌بندی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شامل دو بخش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محلی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(LAPIC)</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ورودی/خروجی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(I/O APIC)</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ارتباط بین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ها از طریق یک گذرگاه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ویژه‌ی سه‌سیمی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634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بازگشت کنترل به برنامه‌ی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تنها پس از تکمیل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Wait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را تا زمان وقوع وقفه‌ی بعدی در حالت بیکار قرار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حلقه‌ی انتظار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Loop)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موجب رقابت برای دسترسی به حافظه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فعال است و پردازش همزمان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بدون انتظار برای تکمیل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System Call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(سیستم‌کال) درخواستی به سیستم‌عامل است که اجازه می‌دهد کاربر برای تکمیل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منتظر بماند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جدول وضعیت دستگاه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(Device-Status Table)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دستگاه ورودی/خروجی یک ورودی دارد که نوع، آدرس و وضعیت آن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با استفاده از این جدول وضعیت دستگاه را تعیین کرده و در صورت نیاز مدخل مربوطه را برای ثبت وقفه تغییر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782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6838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واحدهای ذخیره‌سازی کامپیوتر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 پایه ذخیره‌سازی در کامپیوتر بیت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بیت می‌تواند یکی از دو مقدار 0 یا 1 را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تمامی سایر انواع ذخیره‌سازی در کامپیوترها بر اساس مجموعه‌ای از بیت‌ها ساخته شده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داشتن تعداد کافی بیت‌ها، می‌توان اعداد، حروف، تصاویر، فیلم‌ها، صداها، اسناد و برنامه‌ها را نمایندگی کرد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بایت برابر با 8 بیت است،</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در بیشتر کامپیوترها کوچک‌ترین واحد ذخیره‌سازی قابل استفاده است. اصطلاح کمتر رایج "کلمه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(word)"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که واحد داده‌ای بومی معماری خاص کامپیوتر می‌باشد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ذخیره‌سازی کامپیوتر و بیشتر توان عملیاتی آن معمولاً در واحد بایت و مجموعه‌هایی از بایت‌ها اندازه‌گیری و پردازش می‌شود</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کیلوبایت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مگابایت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1,0242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گیگابایت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(GB)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1,0243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ترابایت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(TB)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پتابایت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1,0245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فرآیندها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رشته‌ها و هم‌زمانی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(Threads and Concurrency)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زمان‌بندی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CPU (CPU Scheduling)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a:effectLst/>
                <a:latin typeface="Times New Roman" panose="02020603050405020304" pitchFamily="18" charset="0"/>
                <a:ea typeface="Times New Roman" panose="02020603050405020304" pitchFamily="18" charset="0"/>
                <a:cs typeface="B Nazanin" panose="00000400000000000000" pitchFamily="2" charset="-78"/>
              </a:rPr>
              <a:t>بن بست‌ها </a:t>
            </a:r>
            <a:r>
              <a:rPr lang="en-US" sz="2800" b="1">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(Deadlocks)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(Virtual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ساختار ذخیره‌سازی حجیم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(Mass-Storage Structure)</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ذخیره‌سازی ثانویه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(Secondary Storage)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اصلی، تنها رسانه‌ی ذخیره‌سازی بزرگی است که پردازنده مستقیماً به آن دسترسی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تصادفی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معمولاً فرّار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(Volatile)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ثانویه، گسترشی از حافظه‌ی اصلی است که ظرفیت ذخیره‌سازی بزرگ و غیرفرّاری را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دیسک‌های سخت و ذخیره‌سازی</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Solid-state disk</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حالت‌جامد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سخت از صفحات فلزی یا شیشه‌ای سختی تشکیل شده‌اند که با مواد مغناطیسی پوشیده شده‌اند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سطح دیسک به‌صورت منطقی به شیارها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(Tracks)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شده است که هر شیار به بخش‌هایی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(Sectors)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 دیسک، تعامل منطقی بین دستگاه و رایانه را تعیین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حالت‌جامد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(SSD)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سریع‌تر و غیرفرّار 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دارای فناوری‌های مختلفی بوده و روز‌به‌روز محبوب‌تر می‌شوند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503367" y="883653"/>
            <a:ext cx="8137265" cy="486795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ذخیره‌سازی در یک سلسله‌مراتب سازمان‌دهی می‌شوند بر اساس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سرعت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هزینه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فرّار بودن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Caching</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کپی کردن اطلاعات در یک سیستم ذخیره‌سازی سریع‌تر. حافظه‌ی اصلی می‌تواند به‌عنوان یک حافظه نهان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(Cache)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ذخیره‌سازی ثانویه دیده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درایور دستگاه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برای هر کنترل‌کننده‌ی دستگاه ورودی/خروجی جهت 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درایور یک رابط یکپارچه بین کنترل‌کننده‌ی دستگاه و کرنل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دسترسی مستقیم به حافظه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 Direct Memory Access)</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یک دستگاه سخت‌افزاری است که به برخی از زیرسیستم‌های سخت‌افزاری اجازه می‌دهد به حافظه‌ی اصلی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بدون دخالت پردازنده مرکزی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پیدا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ویژگی مفید است زیرا پردازنده می‌تواند به انجام کارهای دیگر بپردازد، در حالی که انتقال داده‌های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معمولاً کند است، در حال انجام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سخت‌افزاری که از</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درایو دیسک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گرافیک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شبکه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صدا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مزایای استفاده از</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بدون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زمانی که پردازنده از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I/O</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برنامه‌ریزی‌شده استفاده می‌کند، برای کل مدت عملیات خواندن یا نوشتن اشغال می‌شود و نمی‌تواند کار دیگری انجام دهد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پردازنده ابتدا انتقال را آغاز می‌کند، سپس به انجام سایر عملیات می‌پردازد و در نهایت از کنترل‌کننده‌ی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وقفه‌ای دریافت می‌کند که نشان‌دهنده‌ی پایان عملیات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a:xfrm>
            <a:off x="457200" y="289845"/>
            <a:ext cx="8229600" cy="576262"/>
          </a:xfrm>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7009" y="1703939"/>
            <a:ext cx="3603178" cy="3672007"/>
          </a:xfrm>
          <a:prstGeom prst="rect">
            <a:avLst/>
          </a:prstGeom>
        </p:spPr>
      </p:pic>
      <p:sp>
        <p:nvSpPr>
          <p:cNvPr id="7" name="TextBox 6">
            <a:extLst>
              <a:ext uri="{FF2B5EF4-FFF2-40B4-BE49-F238E27FC236}">
                <a16:creationId xmlns:a16="http://schemas.microsoft.com/office/drawing/2014/main" id="{D12E364A-D04C-436E-98E4-980BC4A7FFB8}"/>
              </a:ext>
            </a:extLst>
          </p:cNvPr>
          <p:cNvSpPr txBox="1"/>
          <p:nvPr/>
        </p:nvSpPr>
        <p:spPr>
          <a:xfrm>
            <a:off x="3546168" y="938463"/>
            <a:ext cx="5489547" cy="5537350"/>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 دیسک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بلوک را به‌صورت سریالی، بیت به بیت از درایو می‌خواند تا زمانی که کل بلوک در بافر کنترل‌کننده ذخیره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یک مقدار بررسی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(checksum)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محاسبه می‌کند تا اطمینان حاصل کند که هیچ خطای خواندنی رخ نداده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تأیید داده‌ها، کنترل‌کننده یک وقفه ایجاد می‌کند تا سیستم‌عامل بتواند بلوک را از بافر کنترل‌کننده بخواند (به‌صورت یک بایت یا یک کلمه در هر مرحله) با اجرای یک حلقه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خواندن هر بخش از بلوک از ثبات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دستگاه کنترل‌کننده، سیستم‌عامل آن را در حافظه اصلی ذخیره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637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فرآیند خواندن داده از دیسک توسط</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dirty="0"/>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100241" y="764063"/>
            <a:ext cx="8466757" cy="3725985"/>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77470" y="4490048"/>
            <a:ext cx="8989060" cy="227337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ابتدا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با تنظیم ثبات‌های آن پیکربندی می‌کند تا بداند چه چیزی را به کجا انتقال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فرمانی به کنترل‌کننده‌ی دیسک می‌دهد تا داده‌ها را بخواند و در بافر داخلی خود ذخیره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10EDC2-EDCF-46E8-B186-408ECFB17058}"/>
              </a:ext>
            </a:extLst>
          </p:cNvPr>
          <p:cNvSpPr txBox="1"/>
          <p:nvPr/>
        </p:nvSpPr>
        <p:spPr>
          <a:xfrm>
            <a:off x="1640540" y="2442389"/>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dirty="0"/>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81853"/>
            <a:ext cx="8989060" cy="1585562"/>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ارسال درخواست خواندن، انتقال داده را آغاز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داده‌های بافر شده از کنترل‌کننده‌ی دیسک به حافظه‌ی اصلی منتقل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
        <p:nvSpPr>
          <p:cNvPr id="7" name="TextBox 6">
            <a:extLst>
              <a:ext uri="{FF2B5EF4-FFF2-40B4-BE49-F238E27FC236}">
                <a16:creationId xmlns:a16="http://schemas.microsoft.com/office/drawing/2014/main" id="{6F57DCF4-22EE-4044-9EC6-5D3ED8E0A5F4}"/>
              </a:ext>
            </a:extLst>
          </p:cNvPr>
          <p:cNvSpPr txBox="1"/>
          <p:nvPr/>
        </p:nvSpPr>
        <p:spPr>
          <a:xfrm>
            <a:off x="3907740" y="3662652"/>
            <a:ext cx="4982746"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endParaRPr lang="en-US" dirty="0"/>
          </a:p>
        </p:txBody>
      </p:sp>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marL="0" marR="0" algn="r" rtl="1">
              <a:lnSpc>
                <a:spcPct val="107000"/>
              </a:lnSpc>
              <a:spcBef>
                <a:spcPts val="0"/>
              </a:spcBef>
              <a:spcAft>
                <a:spcPts val="800"/>
              </a:spcAft>
            </a:pPr>
            <a:r>
              <a:rPr lang="fa-IR" sz="6000" b="1" dirty="0">
                <a:effectLst/>
                <a:latin typeface="Times New Roman" panose="02020603050405020304" pitchFamily="18" charset="0"/>
                <a:ea typeface="Times New Roman" panose="02020603050405020304" pitchFamily="18" charset="0"/>
                <a:cs typeface="B Nazanin" panose="00000400000000000000" pitchFamily="2" charset="-78"/>
              </a:rPr>
              <a:t>فصل ۱: </a:t>
            </a:r>
            <a:r>
              <a:rPr lang="ar-SA" sz="6000" b="1" dirty="0">
                <a:effectLst/>
                <a:latin typeface="Times New Roman" panose="02020603050405020304" pitchFamily="18" charset="0"/>
                <a:ea typeface="Times New Roman" panose="02020603050405020304" pitchFamily="18" charset="0"/>
                <a:cs typeface="B Nazanin" panose="00000400000000000000" pitchFamily="2" charset="-78"/>
              </a:rPr>
              <a:t>مقدمه</a:t>
            </a:r>
            <a:endParaRPr lang="en-US" sz="6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44009" y="3842795"/>
            <a:ext cx="9099991" cy="2771143"/>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۴</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تکمیل انتقال، کنترل‌کننده‌ی دیسک سیگنال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«ASK»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ارسال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 حافظه را افزایش داده و مقدار شمارش بایت را کاهش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صورت وجود داده‌های بیشتر، مراحل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تکرار می‌شوند تا تمام داده‌ها منتقل شوند. در نهایت، وقفه‌ای برای اطلاع پردازنده ارسال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
        <p:nvSpPr>
          <p:cNvPr id="6" name="TextBox 5">
            <a:extLst>
              <a:ext uri="{FF2B5EF4-FFF2-40B4-BE49-F238E27FC236}">
                <a16:creationId xmlns:a16="http://schemas.microsoft.com/office/drawing/2014/main" id="{657F62E8-D865-4872-AAD7-BAAC044F5374}"/>
              </a:ext>
            </a:extLst>
          </p:cNvPr>
          <p:cNvSpPr txBox="1"/>
          <p:nvPr/>
        </p:nvSpPr>
        <p:spPr>
          <a:xfrm>
            <a:off x="6310338" y="2937497"/>
            <a:ext cx="1371600"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endParaRPr lang="en-US" dirty="0"/>
          </a:p>
        </p:txBody>
      </p:sp>
      <p:sp>
        <p:nvSpPr>
          <p:cNvPr id="9" name="TextBox 8">
            <a:extLst>
              <a:ext uri="{FF2B5EF4-FFF2-40B4-BE49-F238E27FC236}">
                <a16:creationId xmlns:a16="http://schemas.microsoft.com/office/drawing/2014/main" id="{4CF2CDE1-824C-491B-A4B5-137FEE9A6511}"/>
              </a:ext>
            </a:extLst>
          </p:cNvPr>
          <p:cNvSpPr txBox="1"/>
          <p:nvPr/>
        </p:nvSpPr>
        <p:spPr>
          <a:xfrm>
            <a:off x="3999888" y="752726"/>
            <a:ext cx="5681994"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a:t>
            </a:r>
            <a:endParaRPr lang="en-US" dirty="0"/>
          </a:p>
        </p:txBody>
      </p:sp>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436702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مدهای عملکرد گذرگاه‌ها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(Buses)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کلمه‌ای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(Word-at-a-time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انتقال یک کلمه درخواست می‌کند و آن را دریافت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پردازنده در همان لحظه به گذرگاه نیاز داشته باشد، باید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بلوکی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(Block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گذرگاه را در اختیار می‌گیرد، داده‌ها را در چندین انتقال ارسال می‌کند و سپس گذرگاه را آزاد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Burst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نام دارد و کارایی بیشتری نسبت به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بوت‌استرپ</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(Bootstrap Program)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فرآیند راه‌اندازی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برنامه‌ای ساده برای راه‌اندازی سیستم و بارگذاری کرنل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کرنل اجرا شده و سرویس‌های سیستمی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(Daemons)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راه‌اندازی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مبتنی بر وقفه‌ها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410748" y="835024"/>
            <a:ext cx="8575598" cy="5818187"/>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کاربر نمی‌تواند همیشه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دستگاه‌های ورودی/خروجی را مشغول نگه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چندبرنامگی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(کد و داده) را سازمان‌دهی می‌کند تا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همیشه یک کار برای اجرا 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زیرمجموعه‌ای از کل کارهای سیستم در حافظه نگه داشته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 از بین کارهای موجود انتخاب شده و از طریق زمان‌بندی کار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(Job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 باید منتظر بماند (مثلاً برای ورودی/خروجی)، سیستم‌عامل به کار دیگری سوئیچ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1082842"/>
            <a:ext cx="8448853" cy="557037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را به‌طور مداوم تغییر می‌دهد تا کاربران بتوانند هنگام اجرای هر کار با آن تعامل داشته باشند و این فرآیند منجر به محاسبات تعاملی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(Interactive Computing)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پاسخ باید کمتر از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ثانیه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کاربر حداقل یک برنامه در حال اجرا در حافظه دارد که به آن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چندین کار به‌طور هم‌زمان آماده اجرا باشند </a:t>
            </a:r>
            <a:r>
              <a:rPr lang="en-US" sz="2800" dirty="0">
                <a:latin typeface="Calibri" panose="020F0502020204030204" pitchFamily="34" charset="0"/>
                <a:ea typeface="Times New Roman" panose="02020603050405020304" pitchFamily="18" charset="0"/>
                <a:cs typeface="Arial" panose="020B0604020202020204" pitchFamily="34"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زمان‌بندی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(CPU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پردازه‌ها در حافظه جا نشوند، عملیات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(Swapping)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آن‌ها را جابجا می‌کند تا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(Virtual Memory)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امکان اجرای پردازه‌هایی را فراهم می‌کند که به‌طور کامل در حافظه اصلی قرار ندارند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871261" cy="453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دوحالته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(Dual-Mode)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سیستم‌عامل اجازه می‌دهد که از خود و سایر اجزای سیستم محافظت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حالت موجود عبارتند از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(User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(Kernel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بیت حالت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(Mode Bit)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سخت‌افزار ارائه می‌شود تا امکان تشخیص اجرای کد کاربر یا کد کرنل فراهم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کاربر در حال اجراست </a:t>
            </a:r>
            <a:r>
              <a:rPr lang="en-US" sz="2400" dirty="0">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کد کرنل در حال اجراست </a:t>
            </a:r>
            <a:r>
              <a:rPr lang="en-US"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چگونه تضمین کنیم که کاربر به‌طور دستی بیت حالت را به "کرنل" تغییر ندهد؟</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فراخوانی سیستمی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(System Call)</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حالت را به کرنل تغییر می‌دهد و بازگشت از این فراخوانی، آن را مجدداً به حالت کاربر 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برخی از دستورات به‌عنوان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دستورات ویژه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(Privileged Instructions)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تعیین شده‌اند و فقط در حالت کرنل قابل اجرا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1673022"/>
          </a:xfrm>
          <a:prstGeom prst="rect">
            <a:avLst/>
          </a:prstGeom>
          <a:noFill/>
        </p:spPr>
        <p:txBody>
          <a:bodyPr wrap="square">
            <a:spAutoFit/>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زمان راه‌اندازی سیستم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(Boot Time)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سخت‌افزار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شروع به کار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سیستم‌عامل بارگذاری شده و اجرای برنامه‌های کاربر را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آغاز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تایمر برای جلوگیری از حلقه‌های بی‌نهایت (یا پردازه‌هایی که منابع را اشغال می‌کنند)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تایمر برای ایجاد وقفه در رایانه پس از مدت‌زمان مشخص تنظیم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شمارنده وجود دارد که با ساعت فیزیکی کاهش می‌یابد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مقدار این شمارنده را تنظیم می‌کند (یک دستور ویژه)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مقدار شمارنده به صفر برسد،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ایجاد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تایمر قبل از زمان‌بندی پردازه تنظیم می‌شود تا کنترل سیستم را بازپس گیرد یا پردازه‌ای را که از زمان اختصاص‌یافته فراتر رفته است، خاتمه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382555" y="809624"/>
            <a:ext cx="8304245" cy="5591176"/>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برنامه‌ای در حال اجرا است و به‌عنوان یک واحد کاری در سیستم شناخته می‌شود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32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 یک موجودیت غیرفعال است، درحالی‌که پردازه یک موجودیت فعال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پردازه برای انجام وظایف خود به منابع نیاز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CPU</a:t>
            </a:r>
            <a:r>
              <a:rPr lang="ar-SA" sz="2800" dirty="0">
                <a:effectLst/>
                <a:latin typeface="Calibri" panose="020F0502020204030204" pitchFamily="34" charset="0"/>
                <a:ea typeface="Calibri" panose="020F0502020204030204" pitchFamily="34" charset="0"/>
                <a:cs typeface="B Nazanin" panose="00000400000000000000" pitchFamily="2" charset="-78"/>
              </a:rPr>
              <a:t>، حافظه، ورودی/خروجی، فایل‌ها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داده‌های اولیه برای مقداردهی اولیه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پایان پردازه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نیازمند بازپس‌گیری منابع قابل بازیابی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چیزهایی که در این بخش میخوانید: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سیستم‌عامل‌ها چه کاری انجام می‌دهند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سازمان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معماری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عملیات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فرآیند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حافظه</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ذخیره‌سازی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حفاظت و امنیت</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ساختارهای داده‌ای کرنل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محیط‌های محاسباتی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سیستم‌های‌عامل متن‌باز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تک‌نخی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(Single-Threaded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تنها یک شمارنده برنامه دارد که محل دستور بعدی برای اجرا را مشخص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پردازه به‌صورت ترتیبی، یک دستور را در هر لحظه اجرا می‌کند تا به پایان برسد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چندنخی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هر نخ یک شمارنده برنامه جداگانه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معمولاً سیستم دارای پردازه‌های متعددی است که برخی مربوط به کاربر و برخی مربوط به سیستم‌عامل هستند و به‌طور هم‌زمان روی یک یا 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اجرا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هم‌زمانی</a:t>
            </a:r>
            <a:r>
              <a:rPr lang="en-US" sz="2400" b="1" dirty="0">
                <a:effectLst/>
                <a:latin typeface="Calibri" panose="020F0502020204030204" pitchFamily="34" charset="0"/>
                <a:ea typeface="Calibri" panose="020F0502020204030204" pitchFamily="34" charset="0"/>
                <a:cs typeface="B Nazanin" panose="00000400000000000000" pitchFamily="2" charset="-78"/>
              </a:rPr>
              <a:t> (Concurrency)</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تسهیم</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(Multiplexing)</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بین پردازه‌ها و نخ‌ها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a:t>
            </a:r>
            <a:r>
              <a:rPr lang="fa-IR" sz="2800" b="1" dirty="0">
                <a:latin typeface="Times New Roman" panose="02020603050405020304" pitchFamily="18" charset="0"/>
                <a:ea typeface="Times New Roman" panose="02020603050405020304" pitchFamily="18" charset="0"/>
                <a:cs typeface="B Nazanin" panose="00000400000000000000" pitchFamily="2" charset="-78"/>
              </a:rPr>
              <a:t>پروسس (پردازه)</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مسئول فعالیت‌های زیر در ارتباط با مدیریت پردازه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پردازه‌های کاربر و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متوقف کردن و از سرگیری پردازه‌ها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همگام‌سازی پردازه‌ها</a:t>
            </a:r>
            <a:r>
              <a:rPr lang="en-US" sz="2800" b="1" dirty="0">
                <a:effectLst/>
                <a:latin typeface="Calibri" panose="020F0502020204030204" pitchFamily="34" charset="0"/>
                <a:ea typeface="Calibri" panose="020F0502020204030204" pitchFamily="34" charset="0"/>
                <a:cs typeface="B Nazanin" panose="00000400000000000000" pitchFamily="2" charset="-78"/>
              </a:rPr>
              <a:t> (Process Synchronization)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ارتباط پردازه‌ها</a:t>
            </a:r>
            <a:r>
              <a:rPr lang="ar-SA"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(Process Communication)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مدیریت بن‌بست</a:t>
            </a:r>
            <a:r>
              <a:rPr lang="en-US" sz="2800" dirty="0">
                <a:effectLst/>
                <a:latin typeface="Calibri" panose="020F0502020204030204" pitchFamily="34" charset="0"/>
                <a:ea typeface="Calibri" panose="020F0502020204030204" pitchFamily="34" charset="0"/>
                <a:cs typeface="B Nazanin" panose="00000400000000000000" pitchFamily="2" charset="-78"/>
              </a:rPr>
              <a:t> (Deadlock Handling)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حافظه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برای اجرای یک برنامه، تمام (یا بخشی از) دستورالعمل‌ها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 (یا بخشی از) داده‌هایی که برنامه نیاز دارد،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ar-SA" sz="2800" dirty="0">
                <a:effectLst/>
                <a:latin typeface="Calibri" panose="020F0502020204030204" pitchFamily="34" charset="0"/>
                <a:ea typeface="Calibri" panose="020F0502020204030204" pitchFamily="34" charset="0"/>
                <a:cs typeface="B Nazanin" panose="00000400000000000000" pitchFamily="2" charset="-78"/>
              </a:rPr>
              <a:t> مشخص می‌کند چه چیزی در حافظه باشد و چه زمانی بارگذاری یا جابجا 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بهینه‌سازی استفاده از</a:t>
            </a:r>
            <a:r>
              <a:rPr lang="en-US" sz="2800" dirty="0">
                <a:effectLst/>
                <a:latin typeface="Calibri" panose="020F0502020204030204" pitchFamily="34" charset="0"/>
                <a:ea typeface="Calibri" panose="020F0502020204030204" pitchFamily="34" charset="0"/>
                <a:cs typeface="B Nazanin" panose="00000400000000000000" pitchFamily="2" charset="-78"/>
              </a:rPr>
              <a:t> CPU </a:t>
            </a:r>
            <a:r>
              <a:rPr lang="ar-SA" sz="2800" dirty="0">
                <a:effectLst/>
                <a:latin typeface="Calibri" panose="020F0502020204030204" pitchFamily="34" charset="0"/>
                <a:ea typeface="Calibri" panose="020F0502020204030204" pitchFamily="34" charset="0"/>
                <a:cs typeface="B Nazanin" panose="00000400000000000000" pitchFamily="2" charset="-78"/>
              </a:rPr>
              <a:t>و پاسخ‌گویی به کاربران</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228601" y="924910"/>
            <a:ext cx="8915400" cy="4839303"/>
          </a:xfrm>
        </p:spPr>
        <p:txBody>
          <a:bodyPr/>
          <a:lstStyle/>
          <a:p>
            <a:pPr marL="0" marR="0" algn="r" rtl="1">
              <a:lnSpc>
                <a:spcPct val="107000"/>
              </a:lnSpc>
              <a:spcBef>
                <a:spcPts val="200"/>
              </a:spcBef>
              <a:spcAft>
                <a:spcPts val="0"/>
              </a:spcAft>
            </a:pPr>
            <a:r>
              <a:rPr lang="ar-SA" sz="32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مدیریت حافظه</a:t>
            </a:r>
            <a:endParaRPr lang="en-US" sz="32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پیگیری بخش‌های مورد استفاده حافظه و کاربرانی که از آن استفاده می‌کنند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تصمیم‌گیری درباره انتقال پردازه‌ها (یا بخش‌هایی از آن‌ها) و داده‌ها به داخل و خارج از حافظه</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تخصیص و آزادسازی فضای حافظه بر اساس نیاز</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8225192" cy="5127617"/>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فایل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یک نمای منطقی و یکنواخت از ذخیره‌سازی اطلاعات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فیزیکی را به یک واحد ذخیره‌سازی منطقی </a:t>
            </a:r>
            <a:r>
              <a:rPr lang="ar-SA" sz="2800" b="1" dirty="0">
                <a:effectLst/>
                <a:latin typeface="Calibri" panose="020F0502020204030204" pitchFamily="34" charset="0"/>
                <a:ea typeface="Calibri" panose="020F0502020204030204" pitchFamily="34" charset="0"/>
                <a:cs typeface="B Nazanin" panose="00000400000000000000" pitchFamily="2" charset="-78"/>
              </a:rPr>
              <a:t>فایل</a:t>
            </a:r>
            <a:r>
              <a:rPr lang="en-US" sz="2800" b="1"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تبدیل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رسانه ذخیره‌سازی تحت کنترل یک دستگاه خاص است (مانند دیسک، نوار مغناطیسی)</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متغیر شامل سرعت دسترسی، ظرفیت، نرخ انتقال داده و روش دسترسی (ترتیبی یا تصادفی)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marL="0" marR="0" algn="r" rtl="1">
              <a:lnSpc>
                <a:spcPct val="107000"/>
              </a:lnSpc>
              <a:spcBef>
                <a:spcPts val="200"/>
              </a:spcBef>
              <a:spcAft>
                <a:spcPts val="0"/>
              </a:spcAft>
            </a:pPr>
            <a:r>
              <a:rPr lang="ar-SA" sz="28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مدیریت فایل</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فایل‌ها معمولاً درون </a:t>
            </a:r>
            <a:r>
              <a:rPr lang="ar-SA" sz="2800" b="1" dirty="0">
                <a:effectLst/>
                <a:latin typeface="Calibri" panose="020F0502020204030204" pitchFamily="34" charset="0"/>
                <a:ea typeface="Calibri" panose="020F0502020204030204" pitchFamily="34" charset="0"/>
                <a:cs typeface="B Nazanin" panose="00000400000000000000" pitchFamily="2" charset="-78"/>
              </a:rPr>
              <a:t>دایرکتوری‌ها</a:t>
            </a:r>
            <a:r>
              <a:rPr lang="en-US" sz="2800" b="1" dirty="0">
                <a:effectLst/>
                <a:latin typeface="Calibri" panose="020F0502020204030204" pitchFamily="34" charset="0"/>
                <a:ea typeface="Calibri" panose="020F0502020204030204" pitchFamily="34" charset="0"/>
                <a:cs typeface="B Nazanin" panose="00000400000000000000" pitchFamily="2" charset="-78"/>
              </a:rPr>
              <a:t> (Directories)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سازماندهی می‌شوند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کنترل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(Access Control)</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مشخص می‌کند که چه کسانی می‌توانند به چه فایل‌هایی دسترسی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فعالیت‌های سیستم‌عامل شامل موارد زیر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ارائه عملیات پایه برای مدیریت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نگاشت فایل‌ها روی حافظه ذخیره‌سازی ثانویه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پشتیبان‌گیری از فایل‌ها روی رسانه‌های ذخیره‌سازی پایدار (غیر فرار)</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دیسک</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معمولاً دیسک‌ها برای ذخیره داده‌هایی که در حافظه اصلی جا نمی‌شوند یا برای مدت طولانی نیاز است،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کل سرعت عملکرد رایانه به زیرسیستم دیسک و الگوریتم‌های آن بستگی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سیستم‌عامل در مدیریت دیسک</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سوار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(Mounting) </a:t>
            </a:r>
            <a:r>
              <a:rPr lang="ar-SA" sz="2400" b="1" dirty="0">
                <a:effectLst/>
                <a:latin typeface="Calibri" panose="020F0502020204030204" pitchFamily="34" charset="0"/>
                <a:ea typeface="Calibri" panose="020F0502020204030204" pitchFamily="34" charset="0"/>
                <a:cs typeface="B Nazanin" panose="00000400000000000000" pitchFamily="2" charset="-78"/>
              </a:rPr>
              <a:t>و پیاده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(Unmounting)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سیستم فایل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مدیریت </a:t>
            </a:r>
            <a:r>
              <a:rPr lang="ar-SA" sz="2400" b="1" dirty="0">
                <a:effectLst/>
                <a:latin typeface="Calibri" panose="020F0502020204030204" pitchFamily="34" charset="0"/>
                <a:ea typeface="Calibri" panose="020F0502020204030204" pitchFamily="34" charset="0"/>
                <a:cs typeface="B Nazanin" panose="00000400000000000000" pitchFamily="2" charset="-78"/>
              </a:rPr>
              <a:t>فضای آزاد</a:t>
            </a:r>
            <a:r>
              <a:rPr lang="en-US" sz="2400" b="1" dirty="0">
                <a:effectLst/>
                <a:latin typeface="Calibri" panose="020F0502020204030204" pitchFamily="34" charset="0"/>
                <a:ea typeface="Calibri" panose="020F0502020204030204" pitchFamily="34" charset="0"/>
                <a:cs typeface="B Nazanin" panose="00000400000000000000" pitchFamily="2" charset="-78"/>
              </a:rPr>
              <a:t> (Free-Space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تخصیص حافظه ذخیره‌سازی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زمان‌بندی دیسک</a:t>
            </a:r>
            <a:r>
              <a:rPr lang="en-US" sz="2400" b="1" dirty="0">
                <a:effectLst/>
                <a:latin typeface="Calibri" panose="020F0502020204030204" pitchFamily="34" charset="0"/>
                <a:ea typeface="Calibri" panose="020F0502020204030204" pitchFamily="34" charset="0"/>
                <a:cs typeface="B Nazanin" panose="00000400000000000000" pitchFamily="2" charset="-78"/>
              </a:rPr>
              <a:t> (Disk Scheduling)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تقسیم‌بندی</a:t>
            </a:r>
            <a:r>
              <a:rPr lang="en-US" sz="2400" b="1" dirty="0">
                <a:effectLst/>
                <a:latin typeface="Calibri" panose="020F0502020204030204" pitchFamily="34" charset="0"/>
                <a:ea typeface="Calibri" panose="020F0502020204030204" pitchFamily="34" charset="0"/>
                <a:cs typeface="B Nazanin" panose="00000400000000000000" pitchFamily="2" charset="-78"/>
              </a:rPr>
              <a:t> (Partitioning)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تأمین </a:t>
            </a:r>
            <a:r>
              <a:rPr lang="ar-SA" sz="2400" b="1" dirty="0">
                <a:effectLst/>
                <a:latin typeface="Calibri" panose="020F0502020204030204" pitchFamily="34" charset="0"/>
                <a:ea typeface="Calibri" panose="020F0502020204030204" pitchFamily="34" charset="0"/>
                <a:cs typeface="B Nazanin" panose="00000400000000000000" pitchFamily="2" charset="-78"/>
              </a:rPr>
              <a:t>مکانیزم‌های حفاظتی</a:t>
            </a:r>
            <a:r>
              <a:rPr lang="en-US" sz="2400" b="1" dirty="0">
                <a:effectLst/>
                <a:latin typeface="Calibri" panose="020F0502020204030204" pitchFamily="34" charset="0"/>
                <a:ea typeface="Calibri" panose="020F0502020204030204" pitchFamily="34" charset="0"/>
                <a:cs typeface="B Nazanin" panose="00000400000000000000" pitchFamily="2" charset="-78"/>
              </a:rPr>
              <a:t> (Protection)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اطلاعات در حال استفاده به‌طور موقت از ذخیره‌سازی کندتر به ذخیره‌سازی سریع‌تر </a:t>
            </a:r>
            <a:r>
              <a:rPr lang="en-US" sz="2400" dirty="0">
                <a:effectLst/>
                <a:latin typeface="Calibri" panose="020F0502020204030204" pitchFamily="34" charset="0"/>
                <a:ea typeface="Calibri" panose="020F0502020204030204" pitchFamily="34" charset="0"/>
                <a:cs typeface="B Nazanin" panose="00000400000000000000" pitchFamily="2" charset="-78"/>
              </a:rPr>
              <a:t>)</a:t>
            </a:r>
            <a:r>
              <a:rPr lang="ar-SA" sz="2400" b="1" dirty="0">
                <a:effectLst/>
                <a:latin typeface="Calibri" panose="020F0502020204030204" pitchFamily="34" charset="0"/>
                <a:ea typeface="Calibri" panose="020F0502020204030204" pitchFamily="34" charset="0"/>
                <a:cs typeface="B Nazanin" panose="00000400000000000000" pitchFamily="2" charset="-78"/>
              </a:rPr>
              <a:t>کش</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منتقل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ابتدا کش بررسی می‌شود تا مشخص شود آیا اطلاعات موردنظر در آن وجود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اطلاعات در کش باشد </a:t>
            </a:r>
            <a:r>
              <a:rPr lang="en-US" sz="2400" dirty="0">
                <a:effectLst/>
                <a:latin typeface="Calibri" panose="020F0502020204030204" pitchFamily="34" charset="0"/>
                <a:ea typeface="Calibri" panose="020F0502020204030204" pitchFamily="34" charset="0"/>
                <a:cs typeface="Arial" panose="020B0604020202020204" pitchFamily="34" charset="0"/>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مستقیماً از آن استفاده می‌شود (سریع)</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در غیر این صورت</a:t>
            </a:r>
            <a:r>
              <a:rPr lang="en-US" sz="2400" dirty="0">
                <a:effectLst/>
                <a:latin typeface="Calibri" panose="020F0502020204030204" pitchFamily="34" charset="0"/>
                <a:ea typeface="Calibri" panose="020F0502020204030204" pitchFamily="34" charset="0"/>
                <a:cs typeface="B Nazanin" panose="00000400000000000000" pitchFamily="2" charset="-78"/>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داده‌ها در کش بارگذاری شده و از آنجا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اندازه کش کوچک‌تر از کل فضای ذخیره‌سازی است، بنابراین مدیریت کش یک مسئله مهم در طراحی سیستم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اندازه کش و سیاست جایگزینی داده‌ها</a:t>
            </a:r>
            <a:r>
              <a:rPr lang="en-US" sz="2400" b="1" dirty="0">
                <a:effectLst/>
                <a:latin typeface="Calibri" panose="020F0502020204030204" pitchFamily="34" charset="0"/>
                <a:ea typeface="Calibri" panose="020F0502020204030204" pitchFamily="34" charset="0"/>
                <a:cs typeface="B Nazanin" panose="00000400000000000000" pitchFamily="2" charset="-78"/>
              </a:rPr>
              <a:t> (Replacement Policy)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 در سیستم‌های چندپردازشی</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چندوظیفه‌ای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(Multitasking)</a:t>
            </a:r>
            <a:r>
              <a:rPr lang="ar-SA" sz="2800" dirty="0">
                <a:effectLst/>
                <a:latin typeface="Calibri" panose="020F0502020204030204" pitchFamily="34" charset="0"/>
                <a:ea typeface="Calibri" panose="020F0502020204030204" pitchFamily="34" charset="0"/>
                <a:cs typeface="B Nazanin" panose="00000400000000000000" pitchFamily="2" charset="-78"/>
              </a:rPr>
              <a:t>، سیستم باید آخرین مقدار ذخیره‌شده را بدون توجه به مکان ذخیره‌سازی، بازیابی 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چندپردازنده‌ای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(Multiprocessor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سخت‌افزار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یکپارچگی کش</a:t>
            </a:r>
            <a:r>
              <a:rPr lang="en-US" sz="2800" b="1" dirty="0">
                <a:effectLst/>
                <a:latin typeface="Calibri" panose="020F0502020204030204" pitchFamily="34" charset="0"/>
                <a:ea typeface="Calibri" panose="020F0502020204030204" pitchFamily="34" charset="0"/>
                <a:cs typeface="B Nazanin" panose="00000400000000000000" pitchFamily="2" charset="-78"/>
              </a:rPr>
              <a:t> (Cache Coherency)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تضمین کند تا همه</a:t>
            </a:r>
            <a:r>
              <a:rPr lang="en-US" sz="2800" dirty="0">
                <a:effectLst/>
                <a:latin typeface="Calibri" panose="020F0502020204030204" pitchFamily="34" charset="0"/>
                <a:ea typeface="Calibri" panose="020F0502020204030204" pitchFamily="34" charset="0"/>
                <a:cs typeface="B Nazanin" panose="00000400000000000000" pitchFamily="2" charset="-78"/>
              </a:rPr>
              <a:t> CPU</a:t>
            </a:r>
            <a:r>
              <a:rPr lang="ar-SA" sz="2800" dirty="0">
                <a:effectLst/>
                <a:latin typeface="Calibri" panose="020F0502020204030204" pitchFamily="34" charset="0"/>
                <a:ea typeface="Calibri" panose="020F0502020204030204" pitchFamily="34" charset="0"/>
                <a:cs typeface="B Nazanin" panose="00000400000000000000" pitchFamily="2" charset="-78"/>
              </a:rPr>
              <a:t>ها مقدار به‌روز را در کش خود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توزیع‌شده</a:t>
            </a:r>
            <a:r>
              <a:rPr lang="en-US" sz="2800" b="1" dirty="0">
                <a:effectLst/>
                <a:latin typeface="Calibri" panose="020F0502020204030204" pitchFamily="34" charset="0"/>
                <a:ea typeface="Calibri" panose="020F0502020204030204" pitchFamily="34" charset="0"/>
                <a:cs typeface="B Nazanin" panose="00000400000000000000" pitchFamily="2" charset="-78"/>
              </a:rPr>
              <a:t> (Distributed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این چالش پیچیده‌تر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نسخه‌های متعددی از یک داده ممکن است وجود داشته باشد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راهکارهای مختلفی برای حل این مشکل وجود دارد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 y="2251398"/>
            <a:ext cx="5424783" cy="66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pPr marL="0" marR="0" algn="r" rtl="1">
              <a:lnSpc>
                <a:spcPct val="107000"/>
              </a:lnSpc>
              <a:spcBef>
                <a:spcPts val="0"/>
              </a:spcBef>
              <a:spcAft>
                <a:spcPts val="800"/>
              </a:spcAft>
            </a:pPr>
            <a:r>
              <a:rPr lang="ar-SA" sz="3600" b="1" dirty="0">
                <a:effectLst/>
                <a:latin typeface="Calibri" panose="020F0502020204030204" pitchFamily="34" charset="0"/>
                <a:ea typeface="Times New Roman" panose="02020603050405020304" pitchFamily="18" charset="0"/>
                <a:cs typeface="B Nazanin" panose="00000400000000000000" pitchFamily="2" charset="-78"/>
              </a:rPr>
              <a:t>اهداف</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توصیف </a:t>
            </a:r>
            <a:r>
              <a:rPr lang="fa-IR" sz="3600" dirty="0">
                <a:latin typeface="Calibri" panose="020F0502020204030204" pitchFamily="34" charset="0"/>
                <a:ea typeface="Times New Roman" panose="02020603050405020304" pitchFamily="18" charset="0"/>
                <a:cs typeface="B Nazanin" panose="00000400000000000000" pitchFamily="2" charset="-78"/>
              </a:rPr>
              <a:t>ساختار </a:t>
            </a:r>
            <a:r>
              <a:rPr lang="ar-SA" sz="3600" dirty="0">
                <a:effectLst/>
                <a:latin typeface="Calibri" panose="020F0502020204030204" pitchFamily="34" charset="0"/>
                <a:ea typeface="Times New Roman" panose="02020603050405020304" pitchFamily="18" charset="0"/>
                <a:cs typeface="B Nazanin" panose="00000400000000000000" pitchFamily="2" charset="-78"/>
              </a:rPr>
              <a:t>سیستم‌های کامپیوتری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ارائه مروری کلی بر اجزای اصلی سیستم‌عامل‌ها</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بررسی انواع محیط‌های محاسباتی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کاوش چندین سیستم‌عامل متن‌باز</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 Coherency)</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مکانیزم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داده‌ها</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که تضمین می‌کند تمام پردازنده‌ها در یک سیستم چندپردازنده‌ای، یک نمای واحد و سازگار از داده‌ها مشاهده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زمانی که یک</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ذخیره‌شده در کش خود را تغییر می‌دهد، مقدار معادل در کش سایر پردازنده‌ها باید به‌روزرسانی یا نامعتبر شود تا یکپارچگی حفظ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 دو پردازنده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دارای کش‌های مستقل هستند و هر دو به یک مکان حافظه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M = 10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کش‌های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حافظه اصلی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را در کش خود به </a:t>
            </a:r>
            <a:r>
              <a:rPr lang="en-US" sz="2400" b="1" dirty="0">
                <a:effectLst/>
                <a:latin typeface="Calibri" panose="020F0502020204030204" pitchFamily="34" charset="0"/>
                <a:ea typeface="Calibri" panose="020F0502020204030204" pitchFamily="34" charset="0"/>
                <a:cs typeface="B Nazanin" panose="00000400000000000000" pitchFamily="2" charset="-78"/>
              </a:rPr>
              <a:t>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تغییر دهد، بدون وجود پروتکل یکپارچگی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همچنان مقدار قدیمی (10) را می‌بیند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با وجود پروتکل یکپارچگی کش، مقدار جدید </a:t>
            </a:r>
            <a:r>
              <a:rPr lang="en-US" sz="2400" b="1" dirty="0">
                <a:effectLst/>
                <a:latin typeface="Calibri" panose="020F0502020204030204" pitchFamily="34" charset="0"/>
                <a:ea typeface="Calibri" panose="020F0502020204030204" pitchFamily="34" charset="0"/>
                <a:cs typeface="B Nazanin" panose="00000400000000000000" pitchFamily="2" charset="-78"/>
              </a:rPr>
              <a:t>M = 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حافظه اصلی و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به‌روزرسانی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 Management)</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وظایف سیستم‌عامل، پنهان‌سازی پیچیدگی‌های سخت‌افزار از کاربر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زیرسیستم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مسئول موارد زیر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شامل </a:t>
            </a:r>
            <a:r>
              <a:rPr lang="ar-SA" sz="2800" b="1" dirty="0">
                <a:effectLst/>
                <a:latin typeface="Calibri" panose="020F0502020204030204" pitchFamily="34" charset="0"/>
                <a:ea typeface="Calibri" panose="020F0502020204030204" pitchFamily="34" charset="0"/>
                <a:cs typeface="B Nazanin" panose="00000400000000000000" pitchFamily="2" charset="-78"/>
              </a:rPr>
              <a:t>بافرینگ (ذخیره موقت داده‌ها هنگام انتقال)</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کشینگ (ذخیره بخش‌هایی از داده در حافظه سریع‌تر برای بهبود عملکرد)</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اسپولینگ (همپوشانی خروجی یک کار با ورودی کار دیگر)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رابط استاندارد درایورهای دستگاه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درایورهای مخصوص سخت‌افزارهای مختلف</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امنیت و حفاظت در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حفاظت</a:t>
            </a:r>
            <a:r>
              <a:rPr lang="en-US" sz="2800" b="1" dirty="0">
                <a:effectLst/>
                <a:latin typeface="Calibri" panose="020F0502020204030204" pitchFamily="34" charset="0"/>
                <a:ea typeface="Calibri" panose="020F0502020204030204" pitchFamily="34" charset="0"/>
                <a:cs typeface="B Nazanin" panose="00000400000000000000" pitchFamily="2" charset="-78"/>
              </a:rPr>
              <a:t> (Protection):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مکانیزمی برای کنترل دسترسی پردازه‌ها و کاربران به منابع سیستم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امنیت</a:t>
            </a:r>
            <a:r>
              <a:rPr lang="en-US" sz="2800" b="1" dirty="0">
                <a:effectLst/>
                <a:latin typeface="Calibri" panose="020F0502020204030204" pitchFamily="34" charset="0"/>
                <a:ea typeface="Calibri" panose="020F0502020204030204" pitchFamily="34" charset="0"/>
                <a:cs typeface="B Nazanin" panose="00000400000000000000" pitchFamily="2" charset="-78"/>
              </a:rPr>
              <a:t> (Security):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دفاع در برابر حملات داخلی و خارجی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حملات منع سرویس</a:t>
            </a:r>
            <a:r>
              <a:rPr lang="en-US" sz="2800" b="1" dirty="0">
                <a:effectLst/>
                <a:latin typeface="Calibri" panose="020F0502020204030204" pitchFamily="34" charset="0"/>
                <a:ea typeface="Calibri" panose="020F0502020204030204" pitchFamily="34" charset="0"/>
                <a:cs typeface="B Nazanin" panose="00000400000000000000" pitchFamily="2" charset="-78"/>
              </a:rPr>
              <a:t> (DoS)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ویروس‌ها و کرم‌های رایانه‌ای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سرقت هویت و سرقت خدمات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سیستم‌ها معمولاً ابتدا کاربران را شناسایی می‌کنند تا مشخص شود هر کاربر چه مجوزهایی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کاربر دارای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کاربری</a:t>
            </a:r>
            <a:r>
              <a:rPr lang="en-US" sz="2800" b="1" dirty="0">
                <a:effectLst/>
                <a:latin typeface="Calibri" panose="020F0502020204030204" pitchFamily="34" charset="0"/>
                <a:ea typeface="Calibri" panose="020F0502020204030204" pitchFamily="34" charset="0"/>
                <a:cs typeface="B Nazanin" panose="00000400000000000000" pitchFamily="2" charset="-78"/>
              </a:rPr>
              <a:t> (User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است که به فایل‌ها و پردازه‌های وی مرتبط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گروهی</a:t>
            </a:r>
            <a:r>
              <a:rPr lang="en-US" sz="2800" b="1" dirty="0">
                <a:effectLst/>
                <a:latin typeface="Calibri" panose="020F0502020204030204" pitchFamily="34" charset="0"/>
                <a:ea typeface="Calibri" panose="020F0502020204030204" pitchFamily="34" charset="0"/>
                <a:cs typeface="B Nazanin" panose="00000400000000000000" pitchFamily="2" charset="-78"/>
              </a:rPr>
              <a:t> (Group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اجازه مدیریت مجموعه‌ای از کاربران را فراهم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افزایش سطح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(Privilege Escalation)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به کاربران امکان می‌دهد مجوزهای بیشتری دریافت 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(Virtualization)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شبیه‌سازی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(Emulation)</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مجازی‌سازی به سیستم‌عامل امکان می‌دهد که برنامه‌ها را در محیط‌های دیگر اجرا 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شبیه‌سازی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(Emulation):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زمانی استفاده می‌شود که نوع پردازنده مبدا و مقصد متفاوت باشد</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مثلاً</a:t>
            </a:r>
            <a:r>
              <a:rPr lang="en-US" sz="2000" dirty="0">
                <a:effectLst/>
                <a:latin typeface="Calibri" panose="020F0502020204030204" pitchFamily="34" charset="0"/>
                <a:ea typeface="Calibri" panose="020F0502020204030204" pitchFamily="34" charset="0"/>
                <a:cs typeface="B Nazanin" panose="00000400000000000000" pitchFamily="2" charset="-78"/>
              </a:rPr>
              <a:t> PowerPC </a:t>
            </a:r>
            <a:r>
              <a:rPr lang="ar-SA" sz="2000" dirty="0">
                <a:effectLst/>
                <a:latin typeface="Calibri" panose="020F0502020204030204" pitchFamily="34" charset="0"/>
                <a:ea typeface="Calibri" panose="020F0502020204030204" pitchFamily="34" charset="0"/>
                <a:cs typeface="B Nazanin" panose="00000400000000000000" pitchFamily="2" charset="-78"/>
              </a:rPr>
              <a:t>به</a:t>
            </a:r>
            <a:r>
              <a:rPr lang="en-US" sz="2000" dirty="0">
                <a:effectLst/>
                <a:latin typeface="Calibri" panose="020F0502020204030204" pitchFamily="34" charset="0"/>
                <a:ea typeface="Calibri" panose="020F0502020204030204" pitchFamily="34" charset="0"/>
                <a:cs typeface="B Nazanin" panose="00000400000000000000" pitchFamily="2" charset="-78"/>
              </a:rPr>
              <a:t> Intel x86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کندترین روش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درصورتی‌که زبان برنامه‌نویسی مستقیماً به کد بومی ترجمه نشود، </a:t>
            </a:r>
            <a:r>
              <a:rPr lang="ar-SA" sz="2000" b="1" dirty="0">
                <a:effectLst/>
                <a:latin typeface="Calibri" panose="020F0502020204030204" pitchFamily="34" charset="0"/>
                <a:ea typeface="Calibri" panose="020F0502020204030204" pitchFamily="34" charset="0"/>
                <a:cs typeface="B Nazanin" panose="00000400000000000000" pitchFamily="2" charset="-78"/>
              </a:rPr>
              <a:t>تفسیر</a:t>
            </a:r>
            <a:r>
              <a:rPr lang="en-US" sz="2000" b="1" dirty="0">
                <a:effectLst/>
                <a:latin typeface="Calibri" panose="020F0502020204030204" pitchFamily="34" charset="0"/>
                <a:ea typeface="Calibri" panose="020F0502020204030204" pitchFamily="34" charset="0"/>
                <a:cs typeface="B Nazanin" panose="00000400000000000000" pitchFamily="2" charset="-78"/>
              </a:rPr>
              <a:t> (Interpretation)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انجام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مهمان و میزبان هر دو به‌صورت بومی برای پردازنده کامپایل شده‌اند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en-US" sz="2000" b="1" dirty="0">
                <a:effectLst/>
                <a:latin typeface="Calibri" panose="020F0502020204030204" pitchFamily="34" charset="0"/>
                <a:ea typeface="Calibri" panose="020F0502020204030204" pitchFamily="34" charset="0"/>
                <a:cs typeface="B Nazanin" panose="00000400000000000000" pitchFamily="2" charset="-78"/>
              </a:rPr>
              <a:t>VMware</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سیستم‌عامل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را به‌عنوان مهمان روی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میزبان اجرا می‌کند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مدیر ماشین مجازی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(VMM - Virtual Machine Manager)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سرویس‌های مجازی‌سازی را ارائه می‌دهد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کاربردهای مجازی‌سازی</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چندین سیستم‌عامل روی لپ‌تاپ یا دسکتاپ</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مثلاً اجرای</a:t>
            </a:r>
            <a:r>
              <a:rPr lang="en-US" sz="2800" dirty="0">
                <a:effectLst/>
                <a:latin typeface="Calibri" panose="020F0502020204030204" pitchFamily="34" charset="0"/>
                <a:ea typeface="Calibri" panose="020F0502020204030204" pitchFamily="34" charset="0"/>
                <a:cs typeface="B Nazanin" panose="00000400000000000000" pitchFamily="2" charset="-78"/>
              </a:rPr>
              <a:t> Windows </a:t>
            </a:r>
            <a:r>
              <a:rPr lang="ar-SA" sz="2800" dirty="0">
                <a:effectLst/>
                <a:latin typeface="Calibri" panose="020F0502020204030204" pitchFamily="34" charset="0"/>
                <a:ea typeface="Calibri" panose="020F0502020204030204" pitchFamily="34" charset="0"/>
                <a:cs typeface="B Nazanin" panose="00000400000000000000" pitchFamily="2" charset="-78"/>
              </a:rPr>
              <a:t>در</a:t>
            </a:r>
            <a:r>
              <a:rPr lang="en-US" sz="2800" dirty="0">
                <a:effectLst/>
                <a:latin typeface="Calibri" panose="020F0502020204030204" pitchFamily="34" charset="0"/>
                <a:ea typeface="Calibri" panose="020F0502020204030204" pitchFamily="34" charset="0"/>
                <a:cs typeface="B Nazanin" panose="00000400000000000000" pitchFamily="2" charset="-78"/>
              </a:rPr>
              <a:t> Mac 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توسعه اپلیکیشن برای چند سیستم‌عامل بدون نیاز به سخت‌افزارهای متعدد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تست نرم‌افزارها</a:t>
            </a:r>
            <a:r>
              <a:rPr lang="ar-SA" sz="2800" dirty="0">
                <a:effectLst/>
                <a:latin typeface="Calibri" panose="020F0502020204030204" pitchFamily="34" charset="0"/>
                <a:ea typeface="Calibri" panose="020F0502020204030204" pitchFamily="34" charset="0"/>
                <a:cs typeface="B Nazanin" panose="00000400000000000000" pitchFamily="2" charset="-78"/>
              </a:rPr>
              <a:t> در محیط‌های مختلف بدون نیاز به سخت‌افزار اضافی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محیط‌های پردازشی در مراکز داده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برخی</a:t>
            </a:r>
            <a:r>
              <a:rPr lang="en-US" sz="2800" dirty="0">
                <a:effectLst/>
                <a:latin typeface="Calibri" panose="020F0502020204030204" pitchFamily="34" charset="0"/>
                <a:ea typeface="Calibri" panose="020F0502020204030204" pitchFamily="34" charset="0"/>
                <a:cs typeface="B Nazanin" panose="00000400000000000000" pitchFamily="2" charset="-78"/>
              </a:rPr>
              <a:t> VMM</a:t>
            </a:r>
            <a:r>
              <a:rPr lang="ar-SA" sz="2800" dirty="0">
                <a:effectLst/>
                <a:latin typeface="Calibri" panose="020F0502020204030204" pitchFamily="34" charset="0"/>
                <a:ea typeface="Calibri" panose="020F0502020204030204" pitchFamily="34" charset="0"/>
                <a:cs typeface="B Nazanin" panose="00000400000000000000" pitchFamily="2" charset="-78"/>
              </a:rPr>
              <a:t>ها مانند </a:t>
            </a:r>
            <a:r>
              <a:rPr lang="en-US" sz="2800" b="1" dirty="0">
                <a:effectLst/>
                <a:latin typeface="Calibri" panose="020F0502020204030204" pitchFamily="34" charset="0"/>
                <a:ea typeface="Calibri" panose="020F0502020204030204" pitchFamily="34" charset="0"/>
                <a:cs typeface="B Nazanin" panose="00000400000000000000" pitchFamily="2" charset="-78"/>
              </a:rPr>
              <a:t>VMware ESX</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و </a:t>
            </a:r>
            <a:r>
              <a:rPr lang="en-US" sz="2800" b="1" dirty="0">
                <a:effectLst/>
                <a:latin typeface="Calibri" panose="020F0502020204030204" pitchFamily="34" charset="0"/>
                <a:ea typeface="Calibri" panose="020F0502020204030204" pitchFamily="34" charset="0"/>
                <a:cs typeface="B Nazanin" panose="00000400000000000000" pitchFamily="2" charset="-78"/>
              </a:rPr>
              <a:t>Citrix </a:t>
            </a:r>
            <a:r>
              <a:rPr lang="en-US" sz="2800" b="1" dirty="0" err="1">
                <a:effectLst/>
                <a:latin typeface="Calibri" panose="020F0502020204030204" pitchFamily="34" charset="0"/>
                <a:ea typeface="Calibri" panose="020F0502020204030204" pitchFamily="34" charset="0"/>
                <a:cs typeface="B Nazanin" panose="00000400000000000000" pitchFamily="2" charset="-78"/>
              </a:rPr>
              <a:t>XenServer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مستقیماً روی سخت‌افزار اجرا می‌شوند و نیازی به سیستم‌عامل میزبان ندارند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pPr marL="0" marR="0" algn="r" rtl="1"/>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رایانش توزیع‌شده</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 (Distributed Computing)</a:t>
            </a:r>
            <a:endParaRPr lang="en-US" sz="36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مجموعه‌ای از سیستم‌های مستقل که از طریق شبکه به هم متصل شده‌اند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پروتکل</a:t>
            </a:r>
            <a:r>
              <a:rPr lang="en-US" sz="3200" b="1" dirty="0">
                <a:effectLst/>
                <a:latin typeface="Calibri" panose="020F0502020204030204" pitchFamily="34" charset="0"/>
                <a:ea typeface="Calibri" panose="020F0502020204030204" pitchFamily="34" charset="0"/>
                <a:cs typeface="B Nazanin" panose="00000400000000000000" pitchFamily="2" charset="-78"/>
              </a:rPr>
              <a:t> TCP/IP</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رایج‌ترین روش ارتباط است</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سیستم‌عامل شبکه‌ای</a:t>
            </a:r>
            <a:r>
              <a:rPr lang="en-US" sz="3200" b="1" dirty="0">
                <a:effectLst/>
                <a:latin typeface="Calibri" panose="020F0502020204030204" pitchFamily="34" charset="0"/>
                <a:ea typeface="Calibri" panose="020F0502020204030204" pitchFamily="34" charset="0"/>
                <a:cs typeface="B Nazanin" panose="00000400000000000000" pitchFamily="2" charset="-78"/>
              </a:rPr>
              <a:t> (Network OS)</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امکاناتی برای تعامل بین سیستم‌ها فراهم می‌کند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امکان تبادل پیام بین سیستم‌ها</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ایجاد توهم یک سیستم یکپارچه برای کاربر</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نمونه‌هایی از سیستم‌های توزیع‌شده</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Windows 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مدیریت منابع شبکه مانند فایل‌ها، چاپگرها و کاربران به‌صورت متمرکز</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Android OS: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سیستم‌عاملی برای دستگاه‌های موبایل که با ساعت‌های هوشمند و اسپیکرهای هوشمند ارتباط برقرار کرده و تجربه‌ای یکپارچه برای کاربر ایجاد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تعریف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برنامه‌ای که به‌عنوان واسطه بین کاربر کامپیوتر و سخت‌افزار عمل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اهداف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اجرای برنامه‌های کاربر و تسهیل حل مسائل کاربران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راحت‌تر کردن استفاده از سیستم کامپیوتری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استفاده بهینه از سخت‌افزار کامپیوتر (مدیریت منابع)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پردازش چندگانه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(Multiprocessing)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بیشتر سیستم‌ها دارای یک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 عمومی</a:t>
            </a:r>
            <a:r>
              <a:rPr lang="en-US" sz="2400" b="1" dirty="0">
                <a:effectLst/>
                <a:latin typeface="Calibri" panose="020F0502020204030204" pitchFamily="34" charset="0"/>
                <a:ea typeface="Calibri" panose="020F0502020204030204" pitchFamily="34" charset="0"/>
                <a:cs typeface="B Nazanin" panose="00000400000000000000" pitchFamily="2" charset="-78"/>
              </a:rPr>
              <a:t> (General-Purpose Processor)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امروزه استفاده از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پردازنده‌های چندگانه</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(Multiprocessors)</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رو به افزایش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مزایای پردازش چندگانه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توان عملیاتی</a:t>
            </a:r>
            <a:r>
              <a:rPr lang="en-US" sz="2400" b="1" dirty="0">
                <a:effectLst/>
                <a:latin typeface="Calibri" panose="020F0502020204030204" pitchFamily="34" charset="0"/>
                <a:ea typeface="Calibri" panose="020F0502020204030204" pitchFamily="34" charset="0"/>
                <a:cs typeface="B Nazanin" panose="00000400000000000000" pitchFamily="2" charset="-78"/>
              </a:rPr>
              <a:t> (Throughput)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مقیاس‌پذیری اقتصادی</a:t>
            </a:r>
            <a:r>
              <a:rPr lang="en-US" sz="2400" b="1" dirty="0">
                <a:effectLst/>
                <a:latin typeface="Calibri" panose="020F0502020204030204" pitchFamily="34" charset="0"/>
                <a:ea typeface="Calibri" panose="020F0502020204030204" pitchFamily="34" charset="0"/>
                <a:cs typeface="B Nazanin" panose="00000400000000000000" pitchFamily="2" charset="-78"/>
              </a:rPr>
              <a:t> (Economy of Scale)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قابلیت اطمینان</a:t>
            </a:r>
            <a:r>
              <a:rPr lang="en-US" sz="2400" b="1" dirty="0">
                <a:effectLst/>
                <a:latin typeface="Calibri" panose="020F0502020204030204" pitchFamily="34" charset="0"/>
                <a:ea typeface="Calibri" panose="020F0502020204030204" pitchFamily="34" charset="0"/>
                <a:cs typeface="B Nazanin" panose="00000400000000000000" pitchFamily="2" charset="-78"/>
              </a:rPr>
              <a:t> (Reliability)</a:t>
            </a:r>
            <a:r>
              <a:rPr lang="en-US" sz="2400" dirty="0">
                <a:effectLst/>
                <a:latin typeface="Calibri" panose="020F0502020204030204" pitchFamily="34" charset="0"/>
                <a:ea typeface="Calibri" panose="020F0502020204030204" pitchFamily="34" charset="0"/>
                <a:cs typeface="B Nazanin" panose="00000400000000000000" pitchFamily="2" charset="-78"/>
              </a:rPr>
              <a:t> – </a:t>
            </a:r>
            <a:r>
              <a:rPr lang="ar-SA" sz="2400" dirty="0">
                <a:effectLst/>
                <a:latin typeface="Calibri" panose="020F0502020204030204" pitchFamily="34" charset="0"/>
                <a:ea typeface="Calibri" panose="020F0502020204030204" pitchFamily="34" charset="0"/>
                <a:cs typeface="B Nazanin" panose="00000400000000000000" pitchFamily="2" charset="-78"/>
              </a:rPr>
              <a:t>کاهش اثر خرابی‌ها</a:t>
            </a:r>
            <a:r>
              <a:rPr lang="en-US" sz="2400" dirty="0">
                <a:effectLst/>
                <a:latin typeface="Calibri" panose="020F0502020204030204" pitchFamily="34" charset="0"/>
                <a:ea typeface="Calibri" panose="020F0502020204030204" pitchFamily="34" charset="0"/>
                <a:cs typeface="B Nazanin" panose="00000400000000000000" pitchFamily="2" charset="-78"/>
              </a:rPr>
              <a:t> (Fault Tolerance)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سیستم‌های چندپردازنده‌ای</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نامتقارن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(Asymmetric Multiprocessing - AMP):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هر پردازنده یک وظیفه خاص را اجرا می‌کند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(Symmetric Multiprocessing - SMP):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تمام پردازنده‌ها وظایف مشابهی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pPr marL="0" marR="0" algn="r" rtl="1">
              <a:lnSpc>
                <a:spcPct val="107000"/>
              </a:lnSpc>
              <a:spcBef>
                <a:spcPts val="0"/>
              </a:spcBef>
              <a:spcAft>
                <a:spcPts val="800"/>
              </a:spcAft>
            </a:pPr>
            <a:r>
              <a:rPr lang="ar-SA" sz="1800" dirty="0">
                <a:solidFill>
                  <a:srgbClr val="404040"/>
                </a:solidFill>
                <a:effectLst/>
                <a:latin typeface="Segoe UI" panose="020B0502040204020203" pitchFamily="34" charset="0"/>
                <a:ea typeface="Calibri" panose="020F0502020204030204" pitchFamily="34" charset="0"/>
                <a:cs typeface="B Nazanin" panose="00000400000000000000" pitchFamily="2" charset="-78"/>
              </a:rPr>
              <a:t>سیستمهای چند تراشه‌ای و چند هسته‌ای</a:t>
            </a:r>
            <a:br>
              <a:rPr lang="en-US" sz="1800" dirty="0">
                <a:solidFill>
                  <a:srgbClr val="404040"/>
                </a:solidFill>
                <a:effectLst/>
                <a:latin typeface="Segoe UI" panose="020B0502040204020203" pitchFamily="34" charset="0"/>
                <a:ea typeface="Calibri" panose="020F0502020204030204" pitchFamily="34" charset="0"/>
                <a:cs typeface="B Nazanin" panose="00000400000000000000" pitchFamily="2" charset="-78"/>
              </a:rPr>
            </a:br>
            <a:r>
              <a:rPr lang="ar-SA" sz="1800" dirty="0">
                <a:solidFill>
                  <a:srgbClr val="404040"/>
                </a:solidFill>
                <a:effectLst/>
                <a:latin typeface="Segoe UI" panose="020B0502040204020203" pitchFamily="34" charset="0"/>
                <a:ea typeface="Calibri" panose="020F0502020204030204" pitchFamily="34" charset="0"/>
                <a:cs typeface="B Nazanin" panose="00000400000000000000" pitchFamily="2" charset="-78"/>
              </a:rPr>
              <a:t>سیستم‌هایی که شامل تمام تراشه‌ها هستند</a:t>
            </a:r>
            <a:br>
              <a:rPr lang="en-US" sz="1800" dirty="0">
                <a:solidFill>
                  <a:srgbClr val="404040"/>
                </a:solidFill>
                <a:effectLst/>
                <a:latin typeface="Segoe UI" panose="020B0502040204020203" pitchFamily="34" charset="0"/>
                <a:ea typeface="Calibri" panose="020F0502020204030204" pitchFamily="34" charset="0"/>
                <a:cs typeface="B Nazanin" panose="00000400000000000000" pitchFamily="2" charset="-78"/>
              </a:rPr>
            </a:br>
            <a:r>
              <a:rPr lang="ar-SA" sz="1800" dirty="0">
                <a:solidFill>
                  <a:srgbClr val="404040"/>
                </a:solidFill>
                <a:effectLst/>
                <a:latin typeface="Segoe UI" panose="020B0502040204020203" pitchFamily="34" charset="0"/>
                <a:ea typeface="Calibri" panose="020F0502020204030204" pitchFamily="34" charset="0"/>
                <a:cs typeface="B Nazanin" panose="00000400000000000000" pitchFamily="2" charset="-78"/>
              </a:rPr>
              <a:t>شاسی (محفظه) حاوی چندین سیستم مجزا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8041"/>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خوشه‌بندی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(Clustering)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مانند سیستم‌های چندپردازنده‌ای، اما شامل چندین سیستم مستقل که با هم کار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از </a:t>
            </a:r>
            <a:r>
              <a:rPr lang="en-US" sz="2000" b="1" dirty="0">
                <a:effectLst/>
                <a:latin typeface="Calibri" panose="020F0502020204030204" pitchFamily="34" charset="0"/>
                <a:ea typeface="Calibri" panose="020F0502020204030204" pitchFamily="34" charset="0"/>
                <a:cs typeface="B Nazanin" panose="00000400000000000000" pitchFamily="2" charset="-78"/>
              </a:rPr>
              <a:t>SAN (Storage-Area Network)</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ذخیره‌سازی اشتراکی استفاده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ارائه سرویس‌های </a:t>
            </a:r>
            <a:r>
              <a:rPr lang="ar-SA" sz="2000" b="1" dirty="0">
                <a:effectLst/>
                <a:latin typeface="Calibri" panose="020F0502020204030204" pitchFamily="34" charset="0"/>
                <a:ea typeface="Calibri" panose="020F0502020204030204" pitchFamily="34" charset="0"/>
                <a:cs typeface="B Nazanin" panose="00000400000000000000" pitchFamily="2" charset="-78"/>
              </a:rPr>
              <a:t>دردسترس‌پذیری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(High Availability)</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در برابر خرابی‌ها مقاوم هستند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خوشه‌بندی</a:t>
            </a:r>
            <a:r>
              <a:rPr lang="en-US"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0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نامتقارن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(Asymmetric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یک ماشین در حالت آماده‌باش است و فقط هنگام خرابی وارد عمل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چندین ماشین هم‌زمان در حال اجرا هستند و یکدیگر را پایش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خوشه‌های پردازش با کارایی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(HPC - High Performance Computing):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اجرای برنامه‌های موازی</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84" y="2341787"/>
            <a:ext cx="6172200" cy="4308251"/>
          </a:xfrm>
          <a:prstGeom prst="rect">
            <a:avLst/>
          </a:prstGeom>
          <a:noFill/>
          <a:extLst>
            <a:ext uri="{909E8E84-426E-40DD-AFC4-6F175D3DCCD1}">
              <a14:hiddenFill xmlns:a14="http://schemas.microsoft.com/office/drawing/2010/main">
                <a:solidFill>
                  <a:srgbClr val="FFFFFF"/>
                </a:solidFill>
              </a14:hiddenFill>
            </a:ext>
          </a:extLst>
        </p:spPr>
      </p:pic>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7734742" cy="412561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مدل‌های محاسباتی مختلف</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سنتی</a:t>
            </a:r>
            <a:r>
              <a:rPr lang="en-US" sz="2400" b="1" dirty="0">
                <a:effectLst/>
                <a:latin typeface="Calibri" panose="020F0502020204030204" pitchFamily="34" charset="0"/>
                <a:ea typeface="Calibri" panose="020F0502020204030204" pitchFamily="34" charset="0"/>
                <a:cs typeface="B Nazanin" panose="00000400000000000000" pitchFamily="2" charset="-78"/>
              </a:rPr>
              <a:t> (Traditional)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موبایل</a:t>
            </a:r>
            <a:r>
              <a:rPr lang="en-US" sz="2400" b="1" dirty="0">
                <a:effectLst/>
                <a:latin typeface="Calibri" panose="020F0502020204030204" pitchFamily="34" charset="0"/>
                <a:ea typeface="Calibri" panose="020F0502020204030204" pitchFamily="34" charset="0"/>
                <a:cs typeface="B Nazanin" panose="00000400000000000000" pitchFamily="2" charset="-78"/>
              </a:rPr>
              <a:t> (Mobile)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کلاینت-سرور</a:t>
            </a:r>
            <a:r>
              <a:rPr lang="en-US" sz="2400" b="1" dirty="0">
                <a:effectLst/>
                <a:latin typeface="Calibri" panose="020F0502020204030204" pitchFamily="34" charset="0"/>
                <a:ea typeface="Calibri" panose="020F0502020204030204" pitchFamily="34" charset="0"/>
                <a:cs typeface="B Nazanin" panose="00000400000000000000" pitchFamily="2" charset="-78"/>
              </a:rPr>
              <a:t> (Client-Server)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همتا به همتا</a:t>
            </a:r>
            <a:r>
              <a:rPr lang="en-US" sz="2400" b="1" dirty="0">
                <a:effectLst/>
                <a:latin typeface="Calibri" panose="020F0502020204030204" pitchFamily="34" charset="0"/>
                <a:ea typeface="Calibri" panose="020F0502020204030204" pitchFamily="34" charset="0"/>
                <a:cs typeface="B Nazanin" panose="00000400000000000000" pitchFamily="2" charset="-78"/>
              </a:rPr>
              <a:t> (Peer-to-Peer)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رایانش ابری</a:t>
            </a:r>
            <a:r>
              <a:rPr lang="en-US" sz="2400" b="1" dirty="0">
                <a:effectLst/>
                <a:latin typeface="Calibri" panose="020F0502020204030204" pitchFamily="34" charset="0"/>
                <a:ea typeface="Calibri" panose="020F0502020204030204" pitchFamily="34" charset="0"/>
                <a:cs typeface="B Nazanin" panose="00000400000000000000" pitchFamily="2" charset="-78"/>
              </a:rPr>
              <a:t> (Cloud Computing)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سیستم‌های بی‌درنگ</a:t>
            </a:r>
            <a:r>
              <a:rPr lang="en-US" sz="2400" b="1" dirty="0">
                <a:effectLst/>
                <a:latin typeface="Calibri" panose="020F0502020204030204" pitchFamily="34" charset="0"/>
                <a:ea typeface="Calibri" panose="020F0502020204030204" pitchFamily="34" charset="0"/>
                <a:cs typeface="B Nazanin" panose="00000400000000000000" pitchFamily="2" charset="-78"/>
              </a:rPr>
              <a:t> (Real-time Embedded)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تفاوت موبایل و سیستم‌های سنتی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تلفن‌های هوشمند، تبلت‌ها و سایر دستگاه‌های همراه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تفاوت عملکردی با لپ‌تاپ‌های سنتی شامل</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ویژگی‌های اضافی مانند</a:t>
            </a:r>
            <a:r>
              <a:rPr lang="en-US" sz="2400" b="1" dirty="0">
                <a:effectLst/>
                <a:latin typeface="Calibri" panose="020F0502020204030204" pitchFamily="34" charset="0"/>
                <a:ea typeface="Calibri" panose="020F0502020204030204" pitchFamily="34" charset="0"/>
                <a:cs typeface="B Nazanin" panose="00000400000000000000" pitchFamily="2" charset="-78"/>
              </a:rPr>
              <a:t> GPS </a:t>
            </a:r>
            <a:r>
              <a:rPr lang="ar-SA" sz="2400" b="1" dirty="0">
                <a:effectLst/>
                <a:latin typeface="Calibri" panose="020F0502020204030204" pitchFamily="34" charset="0"/>
                <a:ea typeface="Calibri" panose="020F0502020204030204" pitchFamily="34" charset="0"/>
                <a:cs typeface="B Nazanin" panose="00000400000000000000" pitchFamily="2" charset="-78"/>
              </a:rPr>
              <a:t>و ژیروسکوپ</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اجرای اپلیکیشن‌های واقعیت افزوده</a:t>
            </a:r>
            <a:r>
              <a:rPr lang="en-US" sz="2400" b="1" dirty="0">
                <a:effectLst/>
                <a:latin typeface="Calibri" panose="020F0502020204030204" pitchFamily="34" charset="0"/>
                <a:ea typeface="Calibri" panose="020F0502020204030204" pitchFamily="34" charset="0"/>
                <a:cs typeface="B Nazanin" panose="00000400000000000000" pitchFamily="2" charset="-78"/>
              </a:rPr>
              <a:t> (AR)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استفاده از شبکه‌های بی‌سیم</a:t>
            </a:r>
            <a:r>
              <a:rPr lang="en-US" sz="2400" b="1" dirty="0">
                <a:effectLst/>
                <a:latin typeface="Calibri" panose="020F0502020204030204" pitchFamily="34" charset="0"/>
                <a:ea typeface="Calibri" panose="020F0502020204030204" pitchFamily="34" charset="0"/>
                <a:cs typeface="B Nazanin" panose="00000400000000000000" pitchFamily="2" charset="-78"/>
              </a:rPr>
              <a:t> IEEE 802.11 </a:t>
            </a:r>
            <a:r>
              <a:rPr lang="ar-SA" sz="2400" b="1" dirty="0">
                <a:effectLst/>
                <a:latin typeface="Calibri" panose="020F0502020204030204" pitchFamily="34" charset="0"/>
                <a:ea typeface="Calibri" panose="020F0502020204030204" pitchFamily="34" charset="0"/>
                <a:cs typeface="B Nazanin" panose="00000400000000000000" pitchFamily="2" charset="-78"/>
              </a:rPr>
              <a:t>یا داده‌های سلولی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سیستم‌عامل‌های پیشرو</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Apple iOS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Google Android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اجزای سیستم کامپیوتری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سخت‌افزار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منابع پایه‌ای محاسباتی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حافظه، دستگاه‌های ورودی/خروجی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سیستم‌عامل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کنترل و هماهنگی استفاده از سخت‌افزار بین برنامه‌های مختلف و کاربران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برنامه‌های کاربردی</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تعیین روش استفاده از منابع سیستم برای حل مسائل کاربران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پردازشگر متن، کامپایلرها، مرورگرهای وب، سیستم‌های پایگاه داده، بازی‌های ویدیویی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کاربران</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شامل افراد، ماشین‌ها و سایر کامپیوترها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تحول سیستم‌های رایانه‌ای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ترمینال‌های ساده</a:t>
            </a:r>
            <a:r>
              <a:rPr lang="en-US" sz="2000" b="1" dirty="0">
                <a:effectLst/>
                <a:latin typeface="Calibri" panose="020F0502020204030204" pitchFamily="34" charset="0"/>
                <a:ea typeface="Calibri" panose="020F0502020204030204" pitchFamily="34" charset="0"/>
                <a:cs typeface="B Nazanin" panose="00000400000000000000" pitchFamily="2" charset="-78"/>
              </a:rPr>
              <a:t> (Dumb Terminals)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جای خود را به </a:t>
            </a:r>
            <a:r>
              <a:rPr lang="ar-SA" sz="2000" b="1" dirty="0">
                <a:effectLst/>
                <a:latin typeface="Calibri" panose="020F0502020204030204" pitchFamily="34" charset="0"/>
                <a:ea typeface="Calibri" panose="020F0502020204030204" pitchFamily="34" charset="0"/>
                <a:cs typeface="B Nazanin" panose="00000400000000000000" pitchFamily="2" charset="-78"/>
              </a:rPr>
              <a:t>رایانه‌های هوشمند</a:t>
            </a:r>
            <a:r>
              <a:rPr lang="en-US" sz="2000" b="1" dirty="0">
                <a:effectLst/>
                <a:latin typeface="Calibri" panose="020F0502020204030204" pitchFamily="34" charset="0"/>
                <a:ea typeface="Calibri" panose="020F0502020204030204" pitchFamily="34" charset="0"/>
                <a:cs typeface="B Nazanin" panose="00000400000000000000" pitchFamily="2" charset="-78"/>
              </a:rPr>
              <a:t> (Smart PCs)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داده‌اند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امروزه بسیاری از سیستم‌ها به‌عنوان سرور عمل می‌کنند</a:t>
            </a:r>
            <a:r>
              <a:rPr lang="en-US" sz="2000" b="1"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محاسباتی</a:t>
            </a:r>
            <a:r>
              <a:rPr lang="en-US" sz="2000" b="1" dirty="0">
                <a:effectLst/>
                <a:latin typeface="Calibri" panose="020F0502020204030204" pitchFamily="34" charset="0"/>
                <a:ea typeface="Calibri" panose="020F0502020204030204" pitchFamily="34" charset="0"/>
                <a:cs typeface="B Nazanin" panose="00000400000000000000" pitchFamily="2" charset="-78"/>
              </a:rPr>
              <a:t> (Compute-Server):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خدماتی مانند پایگاه داده به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فایل</a:t>
            </a:r>
            <a:r>
              <a:rPr lang="en-US" sz="2000" b="1" dirty="0">
                <a:effectLst/>
                <a:latin typeface="Calibri" panose="020F0502020204030204" pitchFamily="34" charset="0"/>
                <a:ea typeface="Calibri" panose="020F0502020204030204" pitchFamily="34" charset="0"/>
                <a:cs typeface="B Nazanin" panose="00000400000000000000" pitchFamily="2" charset="-78"/>
              </a:rPr>
              <a:t> (File-Server):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فضای ذخیره‌سازی و بازیابی فایل‌ها برای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9172" y="4255710"/>
            <a:ext cx="5473984" cy="239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622884" y="914400"/>
            <a:ext cx="6015790" cy="5606716"/>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 دیگری از سیستم توزیع شده</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تفاوتی بین کلاینت‌ها و سرورها وجود ندارد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عوض، تمام گره‌ها به عنوان همتا در نظر گرفته می‌شوند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گره می‌تواند به عنوان کلاینت، سرور یا هر دو عمل 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گره باید به شبکه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متصل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سرویس خود را با سرویس جستجوی مرکزی در شبکه ثبت می‌کند، یا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سرویس را از طریق پروتکل کشف ارسال کرده و به درخواست‌های سرویس پاسخ می‌دهد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مثال‌ها 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Napster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Gnutella</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VoIP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Skype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هستند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326" y="4063707"/>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ارائه محاسبات، ذخیره‌سازی و حتی برنامه‌ها به عنوان سرویس از طریق یک شبکه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توسعه منطقی از مجازی‌سازی است زیرا از مجازی‌سازی به عنوان پایه برای عملکرد خود استفاده می‌کند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Amazon EC2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هزاران سرور، میلیون‌ها ماشین مجازی و پتابایت‌ها ذخیره‌سازی در سراسر اینترنت دارد و پرداخت بر اساس استفاده است</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مختلف ابر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عمومی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هر کسی که حاضر به پرداخت باشد از طریق اینترنت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خصوصی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یک شرکت برای استفاده داخلی همان شرکت اجرا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هیبریدی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شامل اجزای ابر عمومی و خصوصی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نرم‌افزار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یا چند برنامه در دسترس از طریق اینترنت (مانند پردازشگر متن)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پلتفرم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پشته نرم‌افزاری آماده برای استفاده از برنامه‌ها از طریق اینترنت (مثلاً سرور پایگاه داده)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زیرساخت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سرورها یا ذخیره‌سازی در دسترس از طریق اینترنت (مانند ذخیره‌سازی برای استفاده پشتیبان)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 شامل سیستم‌عامل‌های سنتی، به علاوه ماشین‌های مجازی، به علاوه ابزارهای مدیریت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اتصال اینترنتی به امنیت نیاز دارد مانند فایروال‌ها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متعادل‌کننده بار ترافیک را بین چندین برنامه تقسیم می‌کند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941" y="3152273"/>
            <a:ext cx="4402988" cy="34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a:t>
            </a:r>
            <a:r>
              <a:rPr lang="fa-IR" sz="2400" b="1" dirty="0">
                <a:latin typeface="Times New Roman" panose="02020603050405020304" pitchFamily="18" charset="0"/>
                <a:ea typeface="Times New Roman" panose="02020603050405020304" pitchFamily="18" charset="0"/>
                <a:cs typeface="B Nazanin" panose="00000400000000000000" pitchFamily="2" charset="-78"/>
              </a:rPr>
              <a:t>تعبیه(جاساز)</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شده بلادرنگ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رایج‌ترین نوع کامپیوترها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 متنوع هستند، سیستم‌عامل‌های خاص، سیستم‌عامل‌های محدود و سیستم‌عامل‌های بلادرنگ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آن‌ها در حال گسترش است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بسیاری دیگر از محیط‌های محاسباتی خاص نیز وجود دارند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بعضی از آن‌ها سیستم‌عامل دارند، برخی بدون سیستم‌عامل وظایف خود را انجام می‌دهند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بلادرنگ دارای محدودیت‌های زمانی مشخص و ثابت است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پردازش باید درون محدودیت زمانی انجام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صحیح تنها در صورتی است که محدودیت‌ها رعایت 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نرم‌افزارهای متن‌باز</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به صورت کد منبع در دسترس قرار دارند، نه فقط در قالب باینری بسته و اختصاصی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مخالف با حرکت حفاظت از کپی و مدیریت حقوق دیجیتال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(DRM)</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حرکت توسط بنیاد نرم‌افزار آزاد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(FSF)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ریچارد استالمن آغاز شد که مجوز عمومی گنو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(GPL)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 مفهوم "کپی‌لفت" دارد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نرم‌افزار آزاد و نرم‌افزار متن‌باز دو ایده متفاوت هستند که توسط گروه‌های مختلف از افراد حمایت می‌شوند</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8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 فلسفه نرم‌افزار آزاد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نمونه‌ها شامل</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GNU/Linux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BSD UNIX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شامل هسته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macOS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و بسیاری دیگر</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می‌توان از ماشین مجازی مانند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VMware Player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رایگان برای ویندوز</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متن‌باز و رایگان در بسیاری از پلتفرم‌ها</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a:t>
            </a:r>
            <a:r>
              <a:rPr lang="en-US"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 </a:t>
            </a:r>
            <a:r>
              <a:rPr lang="en-US" sz="3200" u="sng" dirty="0" err="1">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اجرای سیستم‌عامل‌های مهمان به منظور کاوش</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4893647"/>
          </a:xfrm>
          <a:prstGeom prst="rect">
            <a:avLst/>
          </a:prstGeom>
          <a:noFill/>
        </p:spPr>
        <p:txBody>
          <a:bodyPr wrap="square">
            <a:spAutoFit/>
          </a:bodyPr>
          <a:lstStyle/>
          <a:p>
            <a:pPr marL="285750" indent="-285750" algn="r" rtl="1">
              <a:spcBef>
                <a:spcPct val="0"/>
              </a:spcBef>
              <a:buClrTx/>
              <a:buSzTx/>
              <a:buFont typeface="Arial" panose="020B0604020202020204" pitchFamily="34" charset="0"/>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جنبش نرم‌افزار متن‌باز باعث شده است که بسیاری از سیستم‌عامل‌ها هم در قالب کد منبع و هم باینری (قابل اجرا) در دسترس قرار 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سیستم‌عامل‌هایی که در هر دو فرمت در دسترس هستند شامل لینوکس،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BSD UNIX</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Solaris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بخشی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macOS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کد منبع به ما این امکان را می‌دهد که سیستم‌عامل‌ها را از درون بررسی کنیم. سوالاتی که قبلاً تنها با مطالعه مستندات یا رفتار یک سیستم‌عامل قابل پاسخ‌گویی بودند، اکنون می‌توانیم با بررسی کد خود سیستم‌عامل پاسخ دهیم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گسترده اما ناقص پروژه‌های سیستم‌عامل متن‌باز از </a:t>
            </a:r>
            <a:r>
              <a:rPr lang="ar-SA" sz="24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این لینک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علاوه بر این، ظهور مجازی‌سازی به عنوان یک عملکرد رایج (و اغلب رایگان) رایانه‌ای، امکان اجرای چندین سیستم‌عامل را بر روی یک سیستم اصلی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spcBef>
                <a:spcPct val="0"/>
              </a:spcBef>
              <a:buClrTx/>
              <a:buSzTx/>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ظهور سیستم‌عامل‌های متن‌باز همچنین مهاجرت از دانش‌آموز به توسعه‌دهنده سیستم‌عامل را آسان‌تر کرده است. با برخی دانش، تلاش و اتصال به اینترنت، یک دانش‌آموز حتی می‌تواند توزیع جدیدی از سیستم‌عامل ایجاد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kumimoji="0" lang="en-US" altLang="en-US" sz="2000" b="1" dirty="0">
              <a:latin typeface="Verdana" panose="020B060403050404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11598</TotalTime>
  <Words>15403</Words>
  <Application>Microsoft Office PowerPoint</Application>
  <PresentationFormat>On-screen Show (4:3)</PresentationFormat>
  <Paragraphs>971</Paragraphs>
  <Slides>89</Slides>
  <Notes>82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89</vt:i4>
      </vt:variant>
    </vt:vector>
  </HeadingPairs>
  <TitlesOfParts>
    <vt:vector size="110" baseType="lpstr">
      <vt:lpstr>-apple-system</vt:lpstr>
      <vt:lpstr>Arial</vt:lpstr>
      <vt:lpstr>BIZ UDPGothic</vt:lpstr>
      <vt:lpstr>Calibri</vt:lpstr>
      <vt:lpstr>Calibri Light</vt:lpstr>
      <vt:lpstr>Consolas</vt:lpstr>
      <vt:lpstr>Courier New</vt:lpstr>
      <vt:lpstr>Google Sans</vt:lpstr>
      <vt:lpstr>Helvetica</vt:lpstr>
      <vt:lpstr>Helvetica Neue</vt:lpstr>
      <vt:lpstr>Inter</vt:lpstr>
      <vt:lpstr>Monotype Sorts</vt:lpstr>
      <vt:lpstr>Segoe UI</vt:lpstr>
      <vt:lpstr>Symbol</vt:lpstr>
      <vt:lpstr>Tahoma</vt:lpstr>
      <vt:lpstr>Times New Roman</vt:lpstr>
      <vt:lpstr>var(--ds-font-family-code)</vt:lpstr>
      <vt:lpstr>Verdana</vt:lpstr>
      <vt:lpstr>Webdings</vt:lpstr>
      <vt:lpstr>Wingdings</vt:lpstr>
      <vt:lpstr>os-8</vt:lpstr>
      <vt:lpstr>سیستم‌های عامل</vt:lpstr>
      <vt:lpstr>ارزیابی</vt:lpstr>
      <vt:lpstr>Outline of this Course</vt:lpstr>
      <vt:lpstr>فصل ۱: مقدمه</vt:lpstr>
      <vt:lpstr>چیزهایی که در این بخش میخوانید:</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Interrupt</vt:lpstr>
      <vt:lpstr>Hardware Interrupt</vt:lpstr>
      <vt:lpstr>Common Functions of Interrupts</vt:lpstr>
      <vt:lpstr>Interrupt Handling</vt:lpstr>
      <vt:lpstr>وقفه‌ها و پردازنده (CPU Interrupts)</vt:lpstr>
      <vt:lpstr>Programmable Interrupt Controller</vt:lpstr>
      <vt:lpstr>PowerPoint Presentation</vt:lpstr>
      <vt:lpstr>New systems Interrupt handler per CPU</vt:lpstr>
      <vt:lpstr>I/O Structure</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فرآیند خواندن داده از دیسک توسط DMA</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480</cp:revision>
  <cp:lastPrinted>2001-06-14T13:58:17Z</cp:lastPrinted>
  <dcterms:created xsi:type="dcterms:W3CDTF">2011-01-13T23:43:38Z</dcterms:created>
  <dcterms:modified xsi:type="dcterms:W3CDTF">2025-03-09T08:40:51Z</dcterms:modified>
</cp:coreProperties>
</file>